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notesSlides/notesSlide5.xml" ContentType="application/vnd.openxmlformats-officedocument.presentationml.notesSlide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6" r:id="rId1"/>
  </p:sldMasterIdLst>
  <p:notesMasterIdLst>
    <p:notesMasterId r:id="rId67"/>
  </p:notesMasterIdLst>
  <p:handoutMasterIdLst>
    <p:handoutMasterId r:id="rId68"/>
  </p:handoutMasterIdLst>
  <p:sldIdLst>
    <p:sldId id="318" r:id="rId2"/>
    <p:sldId id="266" r:id="rId3"/>
    <p:sldId id="317" r:id="rId4"/>
    <p:sldId id="319" r:id="rId5"/>
    <p:sldId id="397" r:id="rId6"/>
    <p:sldId id="398" r:id="rId7"/>
    <p:sldId id="399" r:id="rId8"/>
    <p:sldId id="400" r:id="rId9"/>
    <p:sldId id="320" r:id="rId10"/>
    <p:sldId id="321" r:id="rId11"/>
    <p:sldId id="322" r:id="rId12"/>
    <p:sldId id="386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92" r:id="rId24"/>
    <p:sldId id="393" r:id="rId25"/>
    <p:sldId id="394" r:id="rId26"/>
    <p:sldId id="373" r:id="rId27"/>
    <p:sldId id="375" r:id="rId28"/>
    <p:sldId id="337" r:id="rId29"/>
    <p:sldId id="401" r:id="rId30"/>
    <p:sldId id="338" r:id="rId31"/>
    <p:sldId id="339" r:id="rId32"/>
    <p:sldId id="340" r:id="rId33"/>
    <p:sldId id="341" r:id="rId34"/>
    <p:sldId id="343" r:id="rId35"/>
    <p:sldId id="344" r:id="rId36"/>
    <p:sldId id="345" r:id="rId37"/>
    <p:sldId id="346" r:id="rId38"/>
    <p:sldId id="347" r:id="rId39"/>
    <p:sldId id="348" r:id="rId40"/>
    <p:sldId id="354" r:id="rId41"/>
    <p:sldId id="355" r:id="rId42"/>
    <p:sldId id="356" r:id="rId43"/>
    <p:sldId id="360" r:id="rId44"/>
    <p:sldId id="361" r:id="rId45"/>
    <p:sldId id="362" r:id="rId46"/>
    <p:sldId id="363" r:id="rId47"/>
    <p:sldId id="364" r:id="rId48"/>
    <p:sldId id="374" r:id="rId49"/>
    <p:sldId id="376" r:id="rId50"/>
    <p:sldId id="365" r:id="rId51"/>
    <p:sldId id="366" r:id="rId52"/>
    <p:sldId id="367" r:id="rId53"/>
    <p:sldId id="372" r:id="rId54"/>
    <p:sldId id="378" r:id="rId55"/>
    <p:sldId id="379" r:id="rId56"/>
    <p:sldId id="382" r:id="rId57"/>
    <p:sldId id="396" r:id="rId58"/>
    <p:sldId id="380" r:id="rId59"/>
    <p:sldId id="381" r:id="rId60"/>
    <p:sldId id="383" r:id="rId61"/>
    <p:sldId id="384" r:id="rId62"/>
    <p:sldId id="385" r:id="rId63"/>
    <p:sldId id="388" r:id="rId64"/>
    <p:sldId id="387" r:id="rId65"/>
    <p:sldId id="313" r:id="rId6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F2ACD9"/>
    <a:srgbClr val="004BE2"/>
    <a:srgbClr val="1207A1"/>
    <a:srgbClr val="002A7E"/>
    <a:srgbClr val="D21068"/>
    <a:srgbClr val="990000"/>
    <a:srgbClr val="111111"/>
    <a:srgbClr val="005817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8" autoAdjust="0"/>
    <p:restoredTop sz="92154" autoAdjust="0"/>
  </p:normalViewPr>
  <p:slideViewPr>
    <p:cSldViewPr snapToGrid="0">
      <p:cViewPr>
        <p:scale>
          <a:sx n="59" d="100"/>
          <a:sy n="59" d="100"/>
        </p:scale>
        <p:origin x="-177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2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&#3626;&#3588;&#3619;\&#3619;&#3623;&#3617;&#3586;&#3657;&#3629;&#3617;&#3641;&#3621;\&#3619;&#3634;&#3618;&#3652;&#3604;&#3657;&#3592;&#3633;&#3604;&#3648;&#3585;&#3655;&#3610;&#3648;&#3629;&#3591;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D:\&#3626;&#3588;&#3619;\&#3619;&#3623;&#3617;&#3586;&#3657;&#3629;&#3617;&#3641;&#3621;\&#3619;&#3634;&#3618;&#3652;&#3604;&#3657;&#3592;&#3633;&#3604;&#3648;&#3585;&#3655;&#3610;&#3648;&#3629;&#3591;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D:\&#3626;&#3588;&#3619;\&#3619;&#3623;&#3617;&#3586;&#3657;&#3629;&#3617;&#3641;&#3621;\&#3619;&#3634;&#3618;&#3652;&#3604;&#3657;&#3592;&#3633;&#3604;&#3648;&#3585;&#3655;&#3610;&#3648;&#3629;&#3591;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4844804318488529E-2"/>
          <c:y val="0.12960201648172634"/>
          <c:w val="0.94999538081445944"/>
          <c:h val="0.75561963395677545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5.5843454790823213E-2"/>
                  <c:y val="-4.77001703577513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8542510121457489E-2"/>
                  <c:y val="-5.45144804088585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63967611336033E-2"/>
                  <c:y val="-4.7700170357751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542510121457489E-2"/>
                  <c:y val="-3.40715502555366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144399460188931E-2"/>
                  <c:y val="-4.3157296990346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079207710372338E-2"/>
                  <c:y val="-4.9971607041453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FF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ภรด.!$D$38:$I$38</c:f>
              <c:strCache>
                <c:ptCount val="6"/>
                <c:pt idx="0">
                  <c:v>ปี 2555</c:v>
                </c:pt>
                <c:pt idx="1">
                  <c:v>ปี 2556</c:v>
                </c:pt>
                <c:pt idx="2">
                  <c:v>ปี 2557</c:v>
                </c:pt>
                <c:pt idx="3">
                  <c:v>ปี 2558</c:v>
                </c:pt>
                <c:pt idx="4">
                  <c:v>ปี 2559</c:v>
                </c:pt>
                <c:pt idx="5">
                  <c:v>ปี 2560</c:v>
                </c:pt>
              </c:strCache>
            </c:strRef>
          </c:cat>
          <c:val>
            <c:numRef>
              <c:f>ภรด.!$D$39:$I$39</c:f>
              <c:numCache>
                <c:formatCode>_(* #,##0.00_);_(* \(#,##0.00\);_(* "-"??_);_(@_)</c:formatCode>
                <c:ptCount val="6"/>
                <c:pt idx="0">
                  <c:v>21067.040000000001</c:v>
                </c:pt>
                <c:pt idx="1">
                  <c:v>23103.25</c:v>
                </c:pt>
                <c:pt idx="2">
                  <c:v>25077.01</c:v>
                </c:pt>
                <c:pt idx="3">
                  <c:v>26939.97</c:v>
                </c:pt>
                <c:pt idx="4">
                  <c:v>29059.8</c:v>
                </c:pt>
                <c:pt idx="5">
                  <c:v>32935.69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821056"/>
        <c:axId val="77822592"/>
      </c:lineChart>
      <c:catAx>
        <c:axId val="77821056"/>
        <c:scaling>
          <c:orientation val="minMax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2400" b="1" i="0" u="none" strike="noStrike" baseline="0">
                <a:solidFill>
                  <a:srgbClr val="000000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77822592"/>
        <c:crosses val="autoZero"/>
        <c:auto val="1"/>
        <c:lblAlgn val="ctr"/>
        <c:lblOffset val="100"/>
        <c:noMultiLvlLbl val="0"/>
      </c:catAx>
      <c:valAx>
        <c:axId val="77822592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77821056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zero"/>
    <c:showDLblsOverMax val="0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th-TH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4844804318488529E-2"/>
          <c:y val="0.11917526589193464"/>
          <c:w val="0.97197766297637078"/>
          <c:h val="0.7721418536115382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5.5843454790823213E-2"/>
                  <c:y val="-4.77001703577513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8542510121457489E-2"/>
                  <c:y val="-5.45144804088585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63967611336033E-2"/>
                  <c:y val="-4.7700170357751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542510121457489E-2"/>
                  <c:y val="-3.40715502555366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144399460188931E-2"/>
                  <c:y val="-4.3157296990346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079207710372338E-2"/>
                  <c:y val="-4.9971607041453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FF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ภบท.!$D$38:$I$38</c:f>
              <c:strCache>
                <c:ptCount val="6"/>
                <c:pt idx="0">
                  <c:v>ปี 2555</c:v>
                </c:pt>
                <c:pt idx="1">
                  <c:v>ปี 2556</c:v>
                </c:pt>
                <c:pt idx="2">
                  <c:v>ปี 2557</c:v>
                </c:pt>
                <c:pt idx="3">
                  <c:v>ปี 2558</c:v>
                </c:pt>
                <c:pt idx="4">
                  <c:v>ปี 2559</c:v>
                </c:pt>
                <c:pt idx="5">
                  <c:v>ปี 2560</c:v>
                </c:pt>
              </c:strCache>
            </c:strRef>
          </c:cat>
          <c:val>
            <c:numRef>
              <c:f>ภบท.!$D$39:$I$39</c:f>
              <c:numCache>
                <c:formatCode>_(* #,##0.00_);_(* \(#,##0.00\);_(* "-"??_);_(@_)</c:formatCode>
                <c:ptCount val="6"/>
                <c:pt idx="0">
                  <c:v>904.24</c:v>
                </c:pt>
                <c:pt idx="1">
                  <c:v>933.85</c:v>
                </c:pt>
                <c:pt idx="2">
                  <c:v>895.58</c:v>
                </c:pt>
                <c:pt idx="3">
                  <c:v>932.29</c:v>
                </c:pt>
                <c:pt idx="4">
                  <c:v>953.67</c:v>
                </c:pt>
                <c:pt idx="5">
                  <c:v>1086.96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763328"/>
        <c:axId val="77764864"/>
      </c:lineChart>
      <c:catAx>
        <c:axId val="77763328"/>
        <c:scaling>
          <c:orientation val="minMax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2400" b="1" i="0" u="none" strike="noStrike" baseline="0">
                <a:solidFill>
                  <a:srgbClr val="000000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77764864"/>
        <c:crosses val="autoZero"/>
        <c:auto val="1"/>
        <c:lblAlgn val="ctr"/>
        <c:lblOffset val="100"/>
        <c:noMultiLvlLbl val="0"/>
      </c:catAx>
      <c:valAx>
        <c:axId val="7776486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77763328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zero"/>
    <c:showDLblsOverMax val="0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th-TH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4844804318488529E-2"/>
          <c:y val="0.13469383102336815"/>
          <c:w val="0.96070482128864065"/>
          <c:h val="0.75526586045007793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5.5843454790823213E-2"/>
                  <c:y val="-4.77001703577513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8542510121457489E-2"/>
                  <c:y val="-5.45144804088585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663967611336033E-2"/>
                  <c:y val="-4.7700170357751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542510121457489E-2"/>
                  <c:y val="-3.40715502555366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144399460188931E-2"/>
                  <c:y val="-4.3157296990346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079207710372338E-2"/>
                  <c:y val="-4.99716070414536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FF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ภาษีป้าย!$D$38:$I$38</c:f>
              <c:strCache>
                <c:ptCount val="6"/>
                <c:pt idx="0">
                  <c:v>ปี 2555</c:v>
                </c:pt>
                <c:pt idx="1">
                  <c:v>ปี 2556</c:v>
                </c:pt>
                <c:pt idx="2">
                  <c:v>ปี 2557</c:v>
                </c:pt>
                <c:pt idx="3">
                  <c:v>ปี 2558</c:v>
                </c:pt>
                <c:pt idx="4">
                  <c:v>ปี 2559</c:v>
                </c:pt>
                <c:pt idx="5">
                  <c:v>ปี 2560</c:v>
                </c:pt>
              </c:strCache>
            </c:strRef>
          </c:cat>
          <c:val>
            <c:numRef>
              <c:f>ภาษีป้าย!$D$39:$I$39</c:f>
              <c:numCache>
                <c:formatCode>_(* #,##0.00_);_(* \(#,##0.00\);_(* "-"??_);_(@_)</c:formatCode>
                <c:ptCount val="6"/>
                <c:pt idx="0">
                  <c:v>2232.14</c:v>
                </c:pt>
                <c:pt idx="1">
                  <c:v>2438.63</c:v>
                </c:pt>
                <c:pt idx="2">
                  <c:v>2615.46</c:v>
                </c:pt>
                <c:pt idx="3">
                  <c:v>2799.08</c:v>
                </c:pt>
                <c:pt idx="4">
                  <c:v>3057.5</c:v>
                </c:pt>
                <c:pt idx="5">
                  <c:v>3407.97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225408"/>
        <c:axId val="78226944"/>
      </c:lineChart>
      <c:catAx>
        <c:axId val="78225408"/>
        <c:scaling>
          <c:orientation val="minMax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2400" b="1" i="0" u="none" strike="noStrike" baseline="0">
                <a:solidFill>
                  <a:srgbClr val="000000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78226944"/>
        <c:crosses val="autoZero"/>
        <c:auto val="1"/>
        <c:lblAlgn val="ctr"/>
        <c:lblOffset val="100"/>
        <c:noMultiLvlLbl val="0"/>
      </c:catAx>
      <c:valAx>
        <c:axId val="7822694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78225408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</c:spPr>
    </c:plotArea>
    <c:plotVisOnly val="1"/>
    <c:dispBlanksAs val="zero"/>
    <c:showDLblsOverMax val="0"/>
  </c:chart>
  <c:spPr>
    <a:solidFill>
      <a:schemeClr val="accent3">
        <a:lumMod val="40000"/>
        <a:lumOff val="60000"/>
      </a:schemeClr>
    </a:solid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ahoma"/>
          <a:ea typeface="Tahoma"/>
          <a:cs typeface="Tahoma"/>
        </a:defRPr>
      </a:pPr>
      <a:endParaRPr lang="th-TH"/>
    </a:p>
  </c:txPr>
  <c:externalData r:id="rId2">
    <c:autoUpdate val="0"/>
  </c:externalData>
  <c:userShapes r:id="rId3"/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B50D2B-6B60-40B4-90BD-2A26F6AECBF9}" type="doc">
      <dgm:prSet loTypeId="urn:microsoft.com/office/officeart/2005/8/layout/process1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99C3656-052E-47E4-9DD6-6041320B0382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กำหนดให้ยกเลิกกฎหมาย      ที่เกี่ยวข้อง ดังนี้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600585C-8FA2-4372-BE6F-DC50624711CD}" type="parTrans" cxnId="{D03D89CC-FE48-4234-A790-75F122DFED43}">
      <dgm:prSet/>
      <dgm:spPr/>
      <dgm:t>
        <a:bodyPr/>
        <a:lstStyle/>
        <a:p>
          <a:endParaRPr lang="th-TH"/>
        </a:p>
      </dgm:t>
    </dgm:pt>
    <dgm:pt modelId="{8042F5FD-4BB6-4388-AF7A-E5982248FC21}" type="sibTrans" cxnId="{D03D89CC-FE48-4234-A790-75F122DFED43}">
      <dgm:prSet/>
      <dgm:spPr>
        <a:solidFill>
          <a:schemeClr val="accent1"/>
        </a:solidFill>
      </dgm:spPr>
      <dgm:t>
        <a:bodyPr/>
        <a:lstStyle/>
        <a:p>
          <a:endParaRPr lang="th-TH"/>
        </a:p>
      </dgm:t>
    </dgm:pt>
    <dgm:pt modelId="{F470328E-4DA6-4521-8170-40DCB9C84FFB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sz="30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ภาษีโรงเรือนและที่ดิน</a:t>
          </a:r>
          <a:endParaRPr lang="th-TH" sz="30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A94B1A9-63F5-4FC1-B20B-071F905ADFB3}" type="parTrans" cxnId="{A6B253EA-9535-4442-91B2-BFC85C088B76}">
      <dgm:prSet/>
      <dgm:spPr/>
      <dgm:t>
        <a:bodyPr/>
        <a:lstStyle/>
        <a:p>
          <a:endParaRPr lang="th-TH"/>
        </a:p>
      </dgm:t>
    </dgm:pt>
    <dgm:pt modelId="{6FB405C3-AE35-4440-AB77-134E523D382A}" type="sibTrans" cxnId="{A6B253EA-9535-4442-91B2-BFC85C088B76}">
      <dgm:prSet/>
      <dgm:spPr>
        <a:solidFill>
          <a:schemeClr val="accent1"/>
        </a:solidFill>
      </dgm:spPr>
      <dgm:t>
        <a:bodyPr/>
        <a:lstStyle/>
        <a:p>
          <a:endParaRPr lang="th-TH"/>
        </a:p>
      </dgm:t>
    </dgm:pt>
    <dgm:pt modelId="{B9C1D853-66BC-4C45-B499-01C7B5D26918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sz="30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ภาษีบำรุงท้องที่    </a:t>
          </a:r>
          <a:endParaRPr lang="th-TH" sz="30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8DDE2E3-FB3F-403A-A99B-CA5B4F40D982}" type="parTrans" cxnId="{AD7909FF-65C2-4399-A0D0-C1503DCF0BBC}">
      <dgm:prSet/>
      <dgm:spPr/>
      <dgm:t>
        <a:bodyPr/>
        <a:lstStyle/>
        <a:p>
          <a:endParaRPr lang="th-TH"/>
        </a:p>
      </dgm:t>
    </dgm:pt>
    <dgm:pt modelId="{74485BBA-D818-4996-B1DD-5A3E4384B152}" type="sibTrans" cxnId="{AD7909FF-65C2-4399-A0D0-C1503DCF0BBC}">
      <dgm:prSet/>
      <dgm:spPr>
        <a:solidFill>
          <a:schemeClr val="accent1"/>
        </a:solidFill>
      </dgm:spPr>
      <dgm:t>
        <a:bodyPr/>
        <a:lstStyle/>
        <a:p>
          <a:endParaRPr lang="th-TH"/>
        </a:p>
      </dgm:t>
    </dgm:pt>
    <dgm:pt modelId="{12DC18F2-B06B-40D2-B4E3-55553D2907E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ภาษีที่ดินและ       สิ่งปลูกสร้าง </a:t>
          </a:r>
          <a:endParaRPr lang="en-US" sz="3000" b="1" dirty="0" smtClean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  <a:p>
          <a:pPr rtl="0"/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</a:p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ภาษีทรัพย์สิน                                 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8E38E56-8808-471C-A8BD-4EE1B9CEBD1D}" type="parTrans" cxnId="{3B4FFBB0-FC8B-4B23-BB20-0D03E387A522}">
      <dgm:prSet/>
      <dgm:spPr/>
      <dgm:t>
        <a:bodyPr/>
        <a:lstStyle/>
        <a:p>
          <a:endParaRPr lang="th-TH"/>
        </a:p>
      </dgm:t>
    </dgm:pt>
    <dgm:pt modelId="{E3F1F50B-053F-459B-A754-9CD9E9CA4F83}" type="sibTrans" cxnId="{3B4FFBB0-FC8B-4B23-BB20-0D03E387A522}">
      <dgm:prSet/>
      <dgm:spPr/>
      <dgm:t>
        <a:bodyPr/>
        <a:lstStyle/>
        <a:p>
          <a:endParaRPr lang="th-TH"/>
        </a:p>
      </dgm:t>
    </dgm:pt>
    <dgm:pt modelId="{E816C6A7-4770-4CC1-A644-57EDAEEA867E}" type="pres">
      <dgm:prSet presAssocID="{5CB50D2B-6B60-40B4-90BD-2A26F6AECBF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0323639-DBE6-4242-8700-221C71134A0C}" type="pres">
      <dgm:prSet presAssocID="{999C3656-052E-47E4-9DD6-6041320B0382}" presName="node" presStyleLbl="node1" presStyleIdx="0" presStyleCnt="4" custScaleY="255623" custLinFactNeighborY="9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EF0A001-C21F-4010-BA26-C443275B5F5A}" type="pres">
      <dgm:prSet presAssocID="{8042F5FD-4BB6-4388-AF7A-E5982248FC21}" presName="sibTrans" presStyleLbl="sibTrans2D1" presStyleIdx="0" presStyleCnt="3"/>
      <dgm:spPr/>
      <dgm:t>
        <a:bodyPr/>
        <a:lstStyle/>
        <a:p>
          <a:endParaRPr lang="th-TH"/>
        </a:p>
      </dgm:t>
    </dgm:pt>
    <dgm:pt modelId="{47137294-E129-4209-9C28-D7EDBDC01603}" type="pres">
      <dgm:prSet presAssocID="{8042F5FD-4BB6-4388-AF7A-E5982248FC21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190214AD-813C-419E-8AFE-E69A768D3D87}" type="pres">
      <dgm:prSet presAssocID="{F470328E-4DA6-4521-8170-40DCB9C84FFB}" presName="node" presStyleLbl="node1" presStyleIdx="1" presStyleCnt="4" custScaleY="261220" custLinFactNeighborY="9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C438A1-3400-4C14-911D-7DDDDC8E37F7}" type="pres">
      <dgm:prSet presAssocID="{6FB405C3-AE35-4440-AB77-134E523D382A}" presName="sibTrans" presStyleLbl="sibTrans2D1" presStyleIdx="1" presStyleCnt="3"/>
      <dgm:spPr/>
      <dgm:t>
        <a:bodyPr/>
        <a:lstStyle/>
        <a:p>
          <a:endParaRPr lang="th-TH"/>
        </a:p>
      </dgm:t>
    </dgm:pt>
    <dgm:pt modelId="{A514F46F-3057-4049-A21F-0E29B429A117}" type="pres">
      <dgm:prSet presAssocID="{6FB405C3-AE35-4440-AB77-134E523D382A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8028F44F-8E81-4E11-AB4D-D8B47B5D1AD6}" type="pres">
      <dgm:prSet presAssocID="{B9C1D853-66BC-4C45-B499-01C7B5D26918}" presName="node" presStyleLbl="node1" presStyleIdx="2" presStyleCnt="4" custScaleY="252825" custLinFactNeighborY="9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B768902-AD0F-4ACA-9F06-3AE20945BC0F}" type="pres">
      <dgm:prSet presAssocID="{74485BBA-D818-4996-B1DD-5A3E4384B152}" presName="sibTrans" presStyleLbl="sibTrans2D1" presStyleIdx="2" presStyleCnt="3"/>
      <dgm:spPr/>
      <dgm:t>
        <a:bodyPr/>
        <a:lstStyle/>
        <a:p>
          <a:endParaRPr lang="th-TH"/>
        </a:p>
      </dgm:t>
    </dgm:pt>
    <dgm:pt modelId="{0F849453-BB6C-475E-9574-56F2C4E520EA}" type="pres">
      <dgm:prSet presAssocID="{74485BBA-D818-4996-B1DD-5A3E4384B152}" presName="connectorText" presStyleLbl="sibTrans2D1" presStyleIdx="2" presStyleCnt="3"/>
      <dgm:spPr/>
      <dgm:t>
        <a:bodyPr/>
        <a:lstStyle/>
        <a:p>
          <a:endParaRPr lang="th-TH"/>
        </a:p>
      </dgm:t>
    </dgm:pt>
    <dgm:pt modelId="{06368F1F-8C6A-4770-AFD1-003E6A7CCC94}" type="pres">
      <dgm:prSet presAssocID="{12DC18F2-B06B-40D2-B4E3-55553D2907E7}" presName="node" presStyleLbl="node1" presStyleIdx="3" presStyleCnt="4" custScaleY="252825" custLinFactNeighborY="95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401AF97-CAA1-46B0-AC0C-3A37F76D71FC}" type="presOf" srcId="{8042F5FD-4BB6-4388-AF7A-E5982248FC21}" destId="{CEF0A001-C21F-4010-BA26-C443275B5F5A}" srcOrd="0" destOrd="0" presId="urn:microsoft.com/office/officeart/2005/8/layout/process1"/>
    <dgm:cxn modelId="{A6B253EA-9535-4442-91B2-BFC85C088B76}" srcId="{5CB50D2B-6B60-40B4-90BD-2A26F6AECBF9}" destId="{F470328E-4DA6-4521-8170-40DCB9C84FFB}" srcOrd="1" destOrd="0" parTransId="{6A94B1A9-63F5-4FC1-B20B-071F905ADFB3}" sibTransId="{6FB405C3-AE35-4440-AB77-134E523D382A}"/>
    <dgm:cxn modelId="{8BF1F459-F1A2-4A9B-BBE0-050B712B7D83}" type="presOf" srcId="{999C3656-052E-47E4-9DD6-6041320B0382}" destId="{C0323639-DBE6-4242-8700-221C71134A0C}" srcOrd="0" destOrd="0" presId="urn:microsoft.com/office/officeart/2005/8/layout/process1"/>
    <dgm:cxn modelId="{D03D89CC-FE48-4234-A790-75F122DFED43}" srcId="{5CB50D2B-6B60-40B4-90BD-2A26F6AECBF9}" destId="{999C3656-052E-47E4-9DD6-6041320B0382}" srcOrd="0" destOrd="0" parTransId="{A600585C-8FA2-4372-BE6F-DC50624711CD}" sibTransId="{8042F5FD-4BB6-4388-AF7A-E5982248FC21}"/>
    <dgm:cxn modelId="{6C6B7F94-E585-449C-B25E-FF3C2459F2F2}" type="presOf" srcId="{F470328E-4DA6-4521-8170-40DCB9C84FFB}" destId="{190214AD-813C-419E-8AFE-E69A768D3D87}" srcOrd="0" destOrd="0" presId="urn:microsoft.com/office/officeart/2005/8/layout/process1"/>
    <dgm:cxn modelId="{C23ED49E-6291-41FC-9E8D-8697C347DD25}" type="presOf" srcId="{5CB50D2B-6B60-40B4-90BD-2A26F6AECBF9}" destId="{E816C6A7-4770-4CC1-A644-57EDAEEA867E}" srcOrd="0" destOrd="0" presId="urn:microsoft.com/office/officeart/2005/8/layout/process1"/>
    <dgm:cxn modelId="{E576BED6-768C-42D8-A708-BE8FFD91B6E8}" type="presOf" srcId="{8042F5FD-4BB6-4388-AF7A-E5982248FC21}" destId="{47137294-E129-4209-9C28-D7EDBDC01603}" srcOrd="1" destOrd="0" presId="urn:microsoft.com/office/officeart/2005/8/layout/process1"/>
    <dgm:cxn modelId="{AD7909FF-65C2-4399-A0D0-C1503DCF0BBC}" srcId="{5CB50D2B-6B60-40B4-90BD-2A26F6AECBF9}" destId="{B9C1D853-66BC-4C45-B499-01C7B5D26918}" srcOrd="2" destOrd="0" parTransId="{48DDE2E3-FB3F-403A-A99B-CA5B4F40D982}" sibTransId="{74485BBA-D818-4996-B1DD-5A3E4384B152}"/>
    <dgm:cxn modelId="{BC376CF0-20C0-4D83-815E-33D421DC5D22}" type="presOf" srcId="{B9C1D853-66BC-4C45-B499-01C7B5D26918}" destId="{8028F44F-8E81-4E11-AB4D-D8B47B5D1AD6}" srcOrd="0" destOrd="0" presId="urn:microsoft.com/office/officeart/2005/8/layout/process1"/>
    <dgm:cxn modelId="{3B4FFBB0-FC8B-4B23-BB20-0D03E387A522}" srcId="{5CB50D2B-6B60-40B4-90BD-2A26F6AECBF9}" destId="{12DC18F2-B06B-40D2-B4E3-55553D2907E7}" srcOrd="3" destOrd="0" parTransId="{38E38E56-8808-471C-A8BD-4EE1B9CEBD1D}" sibTransId="{E3F1F50B-053F-459B-A754-9CD9E9CA4F83}"/>
    <dgm:cxn modelId="{B132F8C8-51B6-418E-AACB-90A00706AF4B}" type="presOf" srcId="{74485BBA-D818-4996-B1DD-5A3E4384B152}" destId="{0F849453-BB6C-475E-9574-56F2C4E520EA}" srcOrd="1" destOrd="0" presId="urn:microsoft.com/office/officeart/2005/8/layout/process1"/>
    <dgm:cxn modelId="{A2B45890-AE7A-4A81-BB83-FABE9DD54698}" type="presOf" srcId="{74485BBA-D818-4996-B1DD-5A3E4384B152}" destId="{3B768902-AD0F-4ACA-9F06-3AE20945BC0F}" srcOrd="0" destOrd="0" presId="urn:microsoft.com/office/officeart/2005/8/layout/process1"/>
    <dgm:cxn modelId="{3E79B1BF-FE89-429E-BEF4-109E8753BA08}" type="presOf" srcId="{12DC18F2-B06B-40D2-B4E3-55553D2907E7}" destId="{06368F1F-8C6A-4770-AFD1-003E6A7CCC94}" srcOrd="0" destOrd="0" presId="urn:microsoft.com/office/officeart/2005/8/layout/process1"/>
    <dgm:cxn modelId="{B58D3350-C975-4C91-A2AD-2D34EB06CD57}" type="presOf" srcId="{6FB405C3-AE35-4440-AB77-134E523D382A}" destId="{AAC438A1-3400-4C14-911D-7DDDDC8E37F7}" srcOrd="0" destOrd="0" presId="urn:microsoft.com/office/officeart/2005/8/layout/process1"/>
    <dgm:cxn modelId="{CAE9F02B-5120-43AE-827B-42C7649D44A2}" type="presOf" srcId="{6FB405C3-AE35-4440-AB77-134E523D382A}" destId="{A514F46F-3057-4049-A21F-0E29B429A117}" srcOrd="1" destOrd="0" presId="urn:microsoft.com/office/officeart/2005/8/layout/process1"/>
    <dgm:cxn modelId="{69AAC93C-5283-458A-B354-08F01ADA5B10}" type="presParOf" srcId="{E816C6A7-4770-4CC1-A644-57EDAEEA867E}" destId="{C0323639-DBE6-4242-8700-221C71134A0C}" srcOrd="0" destOrd="0" presId="urn:microsoft.com/office/officeart/2005/8/layout/process1"/>
    <dgm:cxn modelId="{C19D692C-D75E-4127-8561-BB50BE7BA3A8}" type="presParOf" srcId="{E816C6A7-4770-4CC1-A644-57EDAEEA867E}" destId="{CEF0A001-C21F-4010-BA26-C443275B5F5A}" srcOrd="1" destOrd="0" presId="urn:microsoft.com/office/officeart/2005/8/layout/process1"/>
    <dgm:cxn modelId="{83607DF8-6DBC-4545-97DD-B3913C7C85AC}" type="presParOf" srcId="{CEF0A001-C21F-4010-BA26-C443275B5F5A}" destId="{47137294-E129-4209-9C28-D7EDBDC01603}" srcOrd="0" destOrd="0" presId="urn:microsoft.com/office/officeart/2005/8/layout/process1"/>
    <dgm:cxn modelId="{68505F49-FD0F-4583-8DD1-C334F9954D7C}" type="presParOf" srcId="{E816C6A7-4770-4CC1-A644-57EDAEEA867E}" destId="{190214AD-813C-419E-8AFE-E69A768D3D87}" srcOrd="2" destOrd="0" presId="urn:microsoft.com/office/officeart/2005/8/layout/process1"/>
    <dgm:cxn modelId="{1A28ACFD-D879-4B3C-B890-E6956B9AE917}" type="presParOf" srcId="{E816C6A7-4770-4CC1-A644-57EDAEEA867E}" destId="{AAC438A1-3400-4C14-911D-7DDDDC8E37F7}" srcOrd="3" destOrd="0" presId="urn:microsoft.com/office/officeart/2005/8/layout/process1"/>
    <dgm:cxn modelId="{EF9C19DE-0E9E-478B-9278-2A64DE6B040C}" type="presParOf" srcId="{AAC438A1-3400-4C14-911D-7DDDDC8E37F7}" destId="{A514F46F-3057-4049-A21F-0E29B429A117}" srcOrd="0" destOrd="0" presId="urn:microsoft.com/office/officeart/2005/8/layout/process1"/>
    <dgm:cxn modelId="{FC344F75-85C6-47C1-91CD-B0B552BFC24F}" type="presParOf" srcId="{E816C6A7-4770-4CC1-A644-57EDAEEA867E}" destId="{8028F44F-8E81-4E11-AB4D-D8B47B5D1AD6}" srcOrd="4" destOrd="0" presId="urn:microsoft.com/office/officeart/2005/8/layout/process1"/>
    <dgm:cxn modelId="{4E8A9A22-4631-4496-800A-0D15D421AA00}" type="presParOf" srcId="{E816C6A7-4770-4CC1-A644-57EDAEEA867E}" destId="{3B768902-AD0F-4ACA-9F06-3AE20945BC0F}" srcOrd="5" destOrd="0" presId="urn:microsoft.com/office/officeart/2005/8/layout/process1"/>
    <dgm:cxn modelId="{6117AEFC-4A39-4601-A941-79DC1A9A8B39}" type="presParOf" srcId="{3B768902-AD0F-4ACA-9F06-3AE20945BC0F}" destId="{0F849453-BB6C-475E-9574-56F2C4E520EA}" srcOrd="0" destOrd="0" presId="urn:microsoft.com/office/officeart/2005/8/layout/process1"/>
    <dgm:cxn modelId="{6A7B5824-6E95-4FBB-9575-4EE5BF4D15FD}" type="presParOf" srcId="{E816C6A7-4770-4CC1-A644-57EDAEEA867E}" destId="{06368F1F-8C6A-4770-AFD1-003E6A7CCC94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2F453EB-E9A1-4F85-9D89-D797EB04B1B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F271AEB-CEDF-4976-92B7-6BAE5454A74D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1. ที่ดินหรือสิ่งปลูกสร้าง </a:t>
          </a:r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ใช้ประโยชน์ในการเกษตรกรรม </a:t>
          </a:r>
        </a:p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0.2         (0.15)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46E92AA-E492-483A-88A1-9723D4FEFC32}" type="parTrans" cxnId="{318607E9-6DA2-4D2F-B486-EAEFED8D8E8D}">
      <dgm:prSet/>
      <dgm:spPr/>
      <dgm:t>
        <a:bodyPr/>
        <a:lstStyle/>
        <a:p>
          <a:endParaRPr lang="th-TH"/>
        </a:p>
      </dgm:t>
    </dgm:pt>
    <dgm:pt modelId="{8E12CA08-81E8-4EAF-9222-F0DE8B3E5070}" type="sibTrans" cxnId="{318607E9-6DA2-4D2F-B486-EAEFED8D8E8D}">
      <dgm:prSet/>
      <dgm:spPr/>
      <dgm:t>
        <a:bodyPr/>
        <a:lstStyle/>
        <a:p>
          <a:endParaRPr lang="th-TH"/>
        </a:p>
      </dgm:t>
    </dgm:pt>
    <dgm:pt modelId="{7E2F950F-2E3C-4CA7-98BA-5910F5420322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2. ที่ดินหรือสิ่งปลูกสร้าง </a:t>
          </a:r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</a:t>
          </a:r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ใช้ประโยชน์เป็นที่อยู่อาศัย </a:t>
          </a:r>
        </a:p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0.5          (0.3) 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9C4064D-8706-4BA5-8A3B-B858A55F73B4}" type="parTrans" cxnId="{2475303D-C29C-4129-88A0-07BD6CD6B323}">
      <dgm:prSet/>
      <dgm:spPr/>
      <dgm:t>
        <a:bodyPr/>
        <a:lstStyle/>
        <a:p>
          <a:endParaRPr lang="th-TH"/>
        </a:p>
      </dgm:t>
    </dgm:pt>
    <dgm:pt modelId="{701FB3DB-FB5D-45F6-A175-8C1D05A36B8A}" type="sibTrans" cxnId="{2475303D-C29C-4129-88A0-07BD6CD6B323}">
      <dgm:prSet/>
      <dgm:spPr/>
      <dgm:t>
        <a:bodyPr/>
        <a:lstStyle/>
        <a:p>
          <a:endParaRPr lang="th-TH"/>
        </a:p>
      </dgm:t>
    </dgm:pt>
    <dgm:pt modelId="{A6051806-14DA-43D5-A94C-53B80B46CF44}">
      <dgm:prSet custT="1"/>
      <dgm:spPr/>
      <dgm:t>
        <a:bodyPr/>
        <a:lstStyle/>
        <a:p>
          <a:pPr algn="l"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 3. ที่ดินหรือสิ่งปลูกสร้าง </a:t>
          </a:r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</a:t>
          </a:r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ใช้ประโยชน์อื่น </a:t>
          </a:r>
        </a:p>
        <a:p>
          <a:pPr algn="l"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     อัตราภาษีไม่เกิน ร้อยละ 2        (1.2)     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55E1AD8-79E6-47E0-9A2A-ECC3D0AA936A}" type="parTrans" cxnId="{E022279F-1AD8-4A92-946D-EC91529A52FF}">
      <dgm:prSet/>
      <dgm:spPr/>
      <dgm:t>
        <a:bodyPr/>
        <a:lstStyle/>
        <a:p>
          <a:endParaRPr lang="th-TH"/>
        </a:p>
      </dgm:t>
    </dgm:pt>
    <dgm:pt modelId="{90BF3AD9-C7AD-4B5D-BEE2-38F88ACAD411}" type="sibTrans" cxnId="{E022279F-1AD8-4A92-946D-EC91529A52FF}">
      <dgm:prSet/>
      <dgm:spPr/>
      <dgm:t>
        <a:bodyPr/>
        <a:lstStyle/>
        <a:p>
          <a:endParaRPr lang="th-TH"/>
        </a:p>
      </dgm:t>
    </dgm:pt>
    <dgm:pt modelId="{283C1C08-CF3F-4A73-AF39-E90703C20B7A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4. ที่ดินที่ทิ้งไว้ว่างเปล่าหรือไม่ได้ทำประโยชน์ตามควร         แก่สภาพ </a:t>
          </a:r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2</a:t>
          </a:r>
          <a:r>
            <a:rPr lang="en-US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</a:t>
          </a:r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(1.2)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476E99D-8E1A-451B-8A2F-671CAAF67BD5}" type="parTrans" cxnId="{9E9C365A-34B5-49A0-8259-395D81C6005C}">
      <dgm:prSet/>
      <dgm:spPr/>
      <dgm:t>
        <a:bodyPr/>
        <a:lstStyle/>
        <a:p>
          <a:endParaRPr lang="th-TH"/>
        </a:p>
      </dgm:t>
    </dgm:pt>
    <dgm:pt modelId="{7D71AC04-4543-48B4-ACBE-0F25A6CB1A77}" type="sibTrans" cxnId="{9E9C365A-34B5-49A0-8259-395D81C6005C}">
      <dgm:prSet/>
      <dgm:spPr/>
      <dgm:t>
        <a:bodyPr/>
        <a:lstStyle/>
        <a:p>
          <a:endParaRPr lang="th-TH"/>
        </a:p>
      </dgm:t>
    </dgm:pt>
    <dgm:pt modelId="{DC820AFB-4766-4771-81DA-11D544ACFF19}" type="pres">
      <dgm:prSet presAssocID="{82F453EB-E9A1-4F85-9D89-D797EB04B1B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98E6E21-BB48-4570-A803-0EB07C23C330}" type="pres">
      <dgm:prSet presAssocID="{FF271AEB-CEDF-4976-92B7-6BAE5454A74D}" presName="composite" presStyleCnt="0"/>
      <dgm:spPr/>
    </dgm:pt>
    <dgm:pt modelId="{14C1C188-7D8E-41FB-8DB1-CF62DF8AEA07}" type="pres">
      <dgm:prSet presAssocID="{FF271AEB-CEDF-4976-92B7-6BAE5454A74D}" presName="imgShp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2D48FD7-65D0-41EE-94E4-1158EE915980}" type="pres">
      <dgm:prSet presAssocID="{FF271AEB-CEDF-4976-92B7-6BAE5454A74D}" presName="txShp" presStyleLbl="node1" presStyleIdx="0" presStyleCnt="4" custScaleX="142383" custLinFactNeighborY="-187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3EC392-3C36-4848-A405-2246DB177CE3}" type="pres">
      <dgm:prSet presAssocID="{8E12CA08-81E8-4EAF-9222-F0DE8B3E5070}" presName="spacing" presStyleCnt="0"/>
      <dgm:spPr/>
    </dgm:pt>
    <dgm:pt modelId="{03C0D502-2071-496A-B018-8D8B4B964A2A}" type="pres">
      <dgm:prSet presAssocID="{7E2F950F-2E3C-4CA7-98BA-5910F5420322}" presName="composite" presStyleCnt="0"/>
      <dgm:spPr/>
    </dgm:pt>
    <dgm:pt modelId="{5671F81E-8F90-4500-ACF3-B93A67889558}" type="pres">
      <dgm:prSet presAssocID="{7E2F950F-2E3C-4CA7-98BA-5910F5420322}" presName="imgShp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7142505-4E6D-4C43-A92A-D4E9E388B71F}" type="pres">
      <dgm:prSet presAssocID="{7E2F950F-2E3C-4CA7-98BA-5910F5420322}" presName="txShp" presStyleLbl="node1" presStyleIdx="1" presStyleCnt="4" custScaleX="14282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D911E1-65E5-4C6F-A517-87290C69072B}" type="pres">
      <dgm:prSet presAssocID="{701FB3DB-FB5D-45F6-A175-8C1D05A36B8A}" presName="spacing" presStyleCnt="0"/>
      <dgm:spPr/>
    </dgm:pt>
    <dgm:pt modelId="{04707A37-333B-493C-A1F8-AD4F2D0A9990}" type="pres">
      <dgm:prSet presAssocID="{A6051806-14DA-43D5-A94C-53B80B46CF44}" presName="composite" presStyleCnt="0"/>
      <dgm:spPr/>
    </dgm:pt>
    <dgm:pt modelId="{B2D10FBE-5C61-4574-92FC-A75E18CD680B}" type="pres">
      <dgm:prSet presAssocID="{A6051806-14DA-43D5-A94C-53B80B46CF44}" presName="imgShp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217ABDD-EAE9-466A-865C-E05B2A752210}" type="pres">
      <dgm:prSet presAssocID="{A6051806-14DA-43D5-A94C-53B80B46CF44}" presName="txShp" presStyleLbl="node1" presStyleIdx="2" presStyleCnt="4" custScaleX="14188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F7BBF3-D74F-43D7-AD2F-0319EECEF2C9}" type="pres">
      <dgm:prSet presAssocID="{90BF3AD9-C7AD-4B5D-BEE2-38F88ACAD411}" presName="spacing" presStyleCnt="0"/>
      <dgm:spPr/>
    </dgm:pt>
    <dgm:pt modelId="{8D258393-9495-43C8-BACF-F083B92D53E4}" type="pres">
      <dgm:prSet presAssocID="{283C1C08-CF3F-4A73-AF39-E90703C20B7A}" presName="composite" presStyleCnt="0"/>
      <dgm:spPr/>
    </dgm:pt>
    <dgm:pt modelId="{E77C134A-0973-4576-9659-6DBE38FC8484}" type="pres">
      <dgm:prSet presAssocID="{283C1C08-CF3F-4A73-AF39-E90703C20B7A}" presName="imgShp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55407F25-F5C4-4825-9100-EABCF6D7288E}" type="pres">
      <dgm:prSet presAssocID="{283C1C08-CF3F-4A73-AF39-E90703C20B7A}" presName="txShp" presStyleLbl="node1" presStyleIdx="3" presStyleCnt="4" custScaleX="14238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6D2311D-0CE2-4CDF-BBC1-A16F24BD4311}" type="presOf" srcId="{283C1C08-CF3F-4A73-AF39-E90703C20B7A}" destId="{55407F25-F5C4-4825-9100-EABCF6D7288E}" srcOrd="0" destOrd="0" presId="urn:microsoft.com/office/officeart/2005/8/layout/vList3"/>
    <dgm:cxn modelId="{C9C030D4-3459-4379-9330-3CAD161E0FB5}" type="presOf" srcId="{7E2F950F-2E3C-4CA7-98BA-5910F5420322}" destId="{F7142505-4E6D-4C43-A92A-D4E9E388B71F}" srcOrd="0" destOrd="0" presId="urn:microsoft.com/office/officeart/2005/8/layout/vList3"/>
    <dgm:cxn modelId="{2475303D-C29C-4129-88A0-07BD6CD6B323}" srcId="{82F453EB-E9A1-4F85-9D89-D797EB04B1BE}" destId="{7E2F950F-2E3C-4CA7-98BA-5910F5420322}" srcOrd="1" destOrd="0" parTransId="{99C4064D-8706-4BA5-8A3B-B858A55F73B4}" sibTransId="{701FB3DB-FB5D-45F6-A175-8C1D05A36B8A}"/>
    <dgm:cxn modelId="{E022279F-1AD8-4A92-946D-EC91529A52FF}" srcId="{82F453EB-E9A1-4F85-9D89-D797EB04B1BE}" destId="{A6051806-14DA-43D5-A94C-53B80B46CF44}" srcOrd="2" destOrd="0" parTransId="{455E1AD8-79E6-47E0-9A2A-ECC3D0AA936A}" sibTransId="{90BF3AD9-C7AD-4B5D-BEE2-38F88ACAD411}"/>
    <dgm:cxn modelId="{318607E9-6DA2-4D2F-B486-EAEFED8D8E8D}" srcId="{82F453EB-E9A1-4F85-9D89-D797EB04B1BE}" destId="{FF271AEB-CEDF-4976-92B7-6BAE5454A74D}" srcOrd="0" destOrd="0" parTransId="{246E92AA-E492-483A-88A1-9723D4FEFC32}" sibTransId="{8E12CA08-81E8-4EAF-9222-F0DE8B3E5070}"/>
    <dgm:cxn modelId="{34FA11C8-A7FD-4ED2-92FD-01D63EBCE7B5}" type="presOf" srcId="{82F453EB-E9A1-4F85-9D89-D797EB04B1BE}" destId="{DC820AFB-4766-4771-81DA-11D544ACFF19}" srcOrd="0" destOrd="0" presId="urn:microsoft.com/office/officeart/2005/8/layout/vList3"/>
    <dgm:cxn modelId="{9E9C365A-34B5-49A0-8259-395D81C6005C}" srcId="{82F453EB-E9A1-4F85-9D89-D797EB04B1BE}" destId="{283C1C08-CF3F-4A73-AF39-E90703C20B7A}" srcOrd="3" destOrd="0" parTransId="{8476E99D-8E1A-451B-8A2F-671CAAF67BD5}" sibTransId="{7D71AC04-4543-48B4-ACBE-0F25A6CB1A77}"/>
    <dgm:cxn modelId="{AFC4A0C3-DA42-4D48-B673-BC2863E0B0A0}" type="presOf" srcId="{A6051806-14DA-43D5-A94C-53B80B46CF44}" destId="{0217ABDD-EAE9-466A-865C-E05B2A752210}" srcOrd="0" destOrd="0" presId="urn:microsoft.com/office/officeart/2005/8/layout/vList3"/>
    <dgm:cxn modelId="{CF6DE9D9-791A-44EF-88BE-903BE934ABFE}" type="presOf" srcId="{FF271AEB-CEDF-4976-92B7-6BAE5454A74D}" destId="{72D48FD7-65D0-41EE-94E4-1158EE915980}" srcOrd="0" destOrd="0" presId="urn:microsoft.com/office/officeart/2005/8/layout/vList3"/>
    <dgm:cxn modelId="{FC802D7B-EF60-42F8-8A72-9D5053B68F05}" type="presParOf" srcId="{DC820AFB-4766-4771-81DA-11D544ACFF19}" destId="{C98E6E21-BB48-4570-A803-0EB07C23C330}" srcOrd="0" destOrd="0" presId="urn:microsoft.com/office/officeart/2005/8/layout/vList3"/>
    <dgm:cxn modelId="{90D29D7A-5F69-4539-BA77-3F24E15F7D1B}" type="presParOf" srcId="{C98E6E21-BB48-4570-A803-0EB07C23C330}" destId="{14C1C188-7D8E-41FB-8DB1-CF62DF8AEA07}" srcOrd="0" destOrd="0" presId="urn:microsoft.com/office/officeart/2005/8/layout/vList3"/>
    <dgm:cxn modelId="{8F4A961B-A48B-4396-8967-74CEFB990E8C}" type="presParOf" srcId="{C98E6E21-BB48-4570-A803-0EB07C23C330}" destId="{72D48FD7-65D0-41EE-94E4-1158EE915980}" srcOrd="1" destOrd="0" presId="urn:microsoft.com/office/officeart/2005/8/layout/vList3"/>
    <dgm:cxn modelId="{2877F3BB-C78B-4E5F-A71A-9ABAFC2AD551}" type="presParOf" srcId="{DC820AFB-4766-4771-81DA-11D544ACFF19}" destId="{2B3EC392-3C36-4848-A405-2246DB177CE3}" srcOrd="1" destOrd="0" presId="urn:microsoft.com/office/officeart/2005/8/layout/vList3"/>
    <dgm:cxn modelId="{2485B251-3DE9-4A25-900E-75E9B176C689}" type="presParOf" srcId="{DC820AFB-4766-4771-81DA-11D544ACFF19}" destId="{03C0D502-2071-496A-B018-8D8B4B964A2A}" srcOrd="2" destOrd="0" presId="urn:microsoft.com/office/officeart/2005/8/layout/vList3"/>
    <dgm:cxn modelId="{F592FEC1-F472-4F74-946C-8691B761C27D}" type="presParOf" srcId="{03C0D502-2071-496A-B018-8D8B4B964A2A}" destId="{5671F81E-8F90-4500-ACF3-B93A67889558}" srcOrd="0" destOrd="0" presId="urn:microsoft.com/office/officeart/2005/8/layout/vList3"/>
    <dgm:cxn modelId="{80F6D91B-2E57-4725-B9E1-0A30FD0D2586}" type="presParOf" srcId="{03C0D502-2071-496A-B018-8D8B4B964A2A}" destId="{F7142505-4E6D-4C43-A92A-D4E9E388B71F}" srcOrd="1" destOrd="0" presId="urn:microsoft.com/office/officeart/2005/8/layout/vList3"/>
    <dgm:cxn modelId="{F7FCB390-99A5-43EA-B0B9-A46064323EF9}" type="presParOf" srcId="{DC820AFB-4766-4771-81DA-11D544ACFF19}" destId="{6FD911E1-65E5-4C6F-A517-87290C69072B}" srcOrd="3" destOrd="0" presId="urn:microsoft.com/office/officeart/2005/8/layout/vList3"/>
    <dgm:cxn modelId="{7B461614-8A2F-4FE2-AB14-4490134BE96F}" type="presParOf" srcId="{DC820AFB-4766-4771-81DA-11D544ACFF19}" destId="{04707A37-333B-493C-A1F8-AD4F2D0A9990}" srcOrd="4" destOrd="0" presId="urn:microsoft.com/office/officeart/2005/8/layout/vList3"/>
    <dgm:cxn modelId="{BAC3C637-AEC3-445C-A6A9-AA60A2ADC48F}" type="presParOf" srcId="{04707A37-333B-493C-A1F8-AD4F2D0A9990}" destId="{B2D10FBE-5C61-4574-92FC-A75E18CD680B}" srcOrd="0" destOrd="0" presId="urn:microsoft.com/office/officeart/2005/8/layout/vList3"/>
    <dgm:cxn modelId="{7B69D772-F19B-44F6-B28F-B636029E7808}" type="presParOf" srcId="{04707A37-333B-493C-A1F8-AD4F2D0A9990}" destId="{0217ABDD-EAE9-466A-865C-E05B2A752210}" srcOrd="1" destOrd="0" presId="urn:microsoft.com/office/officeart/2005/8/layout/vList3"/>
    <dgm:cxn modelId="{C37C7CCE-5ECB-4593-9ECA-3389E94A45D2}" type="presParOf" srcId="{DC820AFB-4766-4771-81DA-11D544ACFF19}" destId="{66F7BBF3-D74F-43D7-AD2F-0319EECEF2C9}" srcOrd="5" destOrd="0" presId="urn:microsoft.com/office/officeart/2005/8/layout/vList3"/>
    <dgm:cxn modelId="{DAAEA787-54A7-46D0-812C-03DCD1184969}" type="presParOf" srcId="{DC820AFB-4766-4771-81DA-11D544ACFF19}" destId="{8D258393-9495-43C8-BACF-F083B92D53E4}" srcOrd="6" destOrd="0" presId="urn:microsoft.com/office/officeart/2005/8/layout/vList3"/>
    <dgm:cxn modelId="{6A370142-8FC2-4721-9919-3A9AEFBD1F1C}" type="presParOf" srcId="{8D258393-9495-43C8-BACF-F083B92D53E4}" destId="{E77C134A-0973-4576-9659-6DBE38FC8484}" srcOrd="0" destOrd="0" presId="urn:microsoft.com/office/officeart/2005/8/layout/vList3"/>
    <dgm:cxn modelId="{73D2525D-E2BC-455D-949C-997F82180A79}" type="presParOf" srcId="{8D258393-9495-43C8-BACF-F083B92D53E4}" destId="{55407F25-F5C4-4825-9100-EABCF6D7288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5571BD-40B0-4F9E-ABFD-FD00BB7CB158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C5B8FD3-0AFA-4814-8AED-EF37FC1D523C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อัตราภาษีที่ใช้จัดเก็บจริงให้ตราเป็นพระราชกฤษฎีกา (ใน 2 ปีแรกกำหนดอัตราจัดเก็บจริงในบัญชีท้าย พ.ร.บ.)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EB577BE-E96F-4449-993A-2E930CDDDE3B}" type="parTrans" cxnId="{69893A48-B4FB-4FC3-A51B-3F58BB22A645}">
      <dgm:prSet/>
      <dgm:spPr/>
      <dgm:t>
        <a:bodyPr/>
        <a:lstStyle/>
        <a:p>
          <a:endParaRPr lang="th-TH"/>
        </a:p>
      </dgm:t>
    </dgm:pt>
    <dgm:pt modelId="{1989629D-14A7-4BF6-9935-20BCFC2BE1EE}" type="sibTrans" cxnId="{69893A48-B4FB-4FC3-A51B-3F58BB22A645}">
      <dgm:prSet/>
      <dgm:spPr/>
      <dgm:t>
        <a:bodyPr/>
        <a:lstStyle/>
        <a:p>
          <a:endParaRPr lang="th-TH"/>
        </a:p>
      </dgm:t>
    </dgm:pt>
    <dgm:pt modelId="{EA0A1B1B-0439-4E94-A1B3-E0EB010BC190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th-TH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กรณี อปท. จะจัดเก็บภาษีในอัตราที่สูงกว่า พ.ร.ฎ. </a:t>
          </a:r>
          <a:r>
            <a:rPr lang="en-US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ให้ตราข้อบัญญัติกำหนดอัตราภาษีในเขต อปท. ได้ แต่ไม่เกินอัตราภาษีตาม พ.ร.บ.                                           </a:t>
          </a:r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AE2A2FC-3D41-4572-9EC9-0E9EBA90C7A7}" type="parTrans" cxnId="{F69D0FED-3D9F-4EB0-97EA-E8F80EE710CA}">
      <dgm:prSet/>
      <dgm:spPr/>
      <dgm:t>
        <a:bodyPr/>
        <a:lstStyle/>
        <a:p>
          <a:endParaRPr lang="th-TH"/>
        </a:p>
      </dgm:t>
    </dgm:pt>
    <dgm:pt modelId="{90E8CEEA-D880-4CEF-A38E-116BE45E516A}" type="sibTrans" cxnId="{F69D0FED-3D9F-4EB0-97EA-E8F80EE710CA}">
      <dgm:prSet/>
      <dgm:spPr/>
      <dgm:t>
        <a:bodyPr/>
        <a:lstStyle/>
        <a:p>
          <a:endParaRPr lang="th-TH"/>
        </a:p>
      </dgm:t>
    </dgm:pt>
    <dgm:pt modelId="{E5252E1A-94F0-471C-A07D-C84B10B80449}" type="pres">
      <dgm:prSet presAssocID="{1B5571BD-40B0-4F9E-ABFD-FD00BB7CB15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F9B1BEB0-E16E-4480-8B6F-EB7E33363931}" type="pres">
      <dgm:prSet presAssocID="{FC5B8FD3-0AFA-4814-8AED-EF37FC1D523C}" presName="horFlow" presStyleCnt="0"/>
      <dgm:spPr/>
    </dgm:pt>
    <dgm:pt modelId="{38F38813-6EC0-48EA-A68D-8A70657BF809}" type="pres">
      <dgm:prSet presAssocID="{FC5B8FD3-0AFA-4814-8AED-EF37FC1D523C}" presName="bigChev" presStyleLbl="node1" presStyleIdx="0" presStyleCnt="2" custScaleX="179335"/>
      <dgm:spPr/>
      <dgm:t>
        <a:bodyPr/>
        <a:lstStyle/>
        <a:p>
          <a:endParaRPr lang="th-TH"/>
        </a:p>
      </dgm:t>
    </dgm:pt>
    <dgm:pt modelId="{44F45E24-7F4B-4768-94D9-47CA1ED7A736}" type="pres">
      <dgm:prSet presAssocID="{FC5B8FD3-0AFA-4814-8AED-EF37FC1D523C}" presName="vSp" presStyleCnt="0"/>
      <dgm:spPr/>
    </dgm:pt>
    <dgm:pt modelId="{A52CB721-F159-45F9-9EBD-73943C79EF84}" type="pres">
      <dgm:prSet presAssocID="{EA0A1B1B-0439-4E94-A1B3-E0EB010BC190}" presName="horFlow" presStyleCnt="0"/>
      <dgm:spPr/>
    </dgm:pt>
    <dgm:pt modelId="{56A3F1DE-33E4-47A7-8691-A77F145DBDC3}" type="pres">
      <dgm:prSet presAssocID="{EA0A1B1B-0439-4E94-A1B3-E0EB010BC190}" presName="bigChev" presStyleLbl="node1" presStyleIdx="1" presStyleCnt="2" custScaleX="179021"/>
      <dgm:spPr/>
      <dgm:t>
        <a:bodyPr/>
        <a:lstStyle/>
        <a:p>
          <a:endParaRPr lang="th-TH"/>
        </a:p>
      </dgm:t>
    </dgm:pt>
  </dgm:ptLst>
  <dgm:cxnLst>
    <dgm:cxn modelId="{69893A48-B4FB-4FC3-A51B-3F58BB22A645}" srcId="{1B5571BD-40B0-4F9E-ABFD-FD00BB7CB158}" destId="{FC5B8FD3-0AFA-4814-8AED-EF37FC1D523C}" srcOrd="0" destOrd="0" parTransId="{6EB577BE-E96F-4449-993A-2E930CDDDE3B}" sibTransId="{1989629D-14A7-4BF6-9935-20BCFC2BE1EE}"/>
    <dgm:cxn modelId="{F3C6FE71-0189-43FB-AFFA-94AA57166F5B}" type="presOf" srcId="{1B5571BD-40B0-4F9E-ABFD-FD00BB7CB158}" destId="{E5252E1A-94F0-471C-A07D-C84B10B80449}" srcOrd="0" destOrd="0" presId="urn:microsoft.com/office/officeart/2005/8/layout/lProcess3"/>
    <dgm:cxn modelId="{4A446355-1FD0-49B2-974D-D24323A48E61}" type="presOf" srcId="{FC5B8FD3-0AFA-4814-8AED-EF37FC1D523C}" destId="{38F38813-6EC0-48EA-A68D-8A70657BF809}" srcOrd="0" destOrd="0" presId="urn:microsoft.com/office/officeart/2005/8/layout/lProcess3"/>
    <dgm:cxn modelId="{F69D0FED-3D9F-4EB0-97EA-E8F80EE710CA}" srcId="{1B5571BD-40B0-4F9E-ABFD-FD00BB7CB158}" destId="{EA0A1B1B-0439-4E94-A1B3-E0EB010BC190}" srcOrd="1" destOrd="0" parTransId="{EAE2A2FC-3D41-4572-9EC9-0E9EBA90C7A7}" sibTransId="{90E8CEEA-D880-4CEF-A38E-116BE45E516A}"/>
    <dgm:cxn modelId="{D7572006-D4E0-4381-BCAC-A515720395C3}" type="presOf" srcId="{EA0A1B1B-0439-4E94-A1B3-E0EB010BC190}" destId="{56A3F1DE-33E4-47A7-8691-A77F145DBDC3}" srcOrd="0" destOrd="0" presId="urn:microsoft.com/office/officeart/2005/8/layout/lProcess3"/>
    <dgm:cxn modelId="{E3716223-6B56-4BB7-8248-88E1002680BA}" type="presParOf" srcId="{E5252E1A-94F0-471C-A07D-C84B10B80449}" destId="{F9B1BEB0-E16E-4480-8B6F-EB7E33363931}" srcOrd="0" destOrd="0" presId="urn:microsoft.com/office/officeart/2005/8/layout/lProcess3"/>
    <dgm:cxn modelId="{46812994-1BCB-4CD7-8744-34626CA6DF8F}" type="presParOf" srcId="{F9B1BEB0-E16E-4480-8B6F-EB7E33363931}" destId="{38F38813-6EC0-48EA-A68D-8A70657BF809}" srcOrd="0" destOrd="0" presId="urn:microsoft.com/office/officeart/2005/8/layout/lProcess3"/>
    <dgm:cxn modelId="{6CD27EB7-51EF-461E-97A7-B141BE45F881}" type="presParOf" srcId="{E5252E1A-94F0-471C-A07D-C84B10B80449}" destId="{44F45E24-7F4B-4768-94D9-47CA1ED7A736}" srcOrd="1" destOrd="0" presId="urn:microsoft.com/office/officeart/2005/8/layout/lProcess3"/>
    <dgm:cxn modelId="{DD5739DB-86B2-4F86-B09A-AC564FCA214E}" type="presParOf" srcId="{E5252E1A-94F0-471C-A07D-C84B10B80449}" destId="{A52CB721-F159-45F9-9EBD-73943C79EF84}" srcOrd="2" destOrd="0" presId="urn:microsoft.com/office/officeart/2005/8/layout/lProcess3"/>
    <dgm:cxn modelId="{3679BB49-65CA-4F96-80CB-F120612EEDA6}" type="presParOf" srcId="{A52CB721-F159-45F9-9EBD-73943C79EF84}" destId="{56A3F1DE-33E4-47A7-8691-A77F145DBDC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ADB7433-A0B8-429C-BEDA-D1B52F3C89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C4FC9F6-2FEA-4B03-99A6-8FC2D63147F8}">
      <dgm:prSet custT="1"/>
      <dgm:spPr>
        <a:solidFill>
          <a:schemeClr val="accent1"/>
        </a:solidFill>
      </dgm:spPr>
      <dgm:t>
        <a:bodyPr/>
        <a:lstStyle/>
        <a:p>
          <a:pPr algn="ctr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ที่ดินหรือสิ่งปลูกสร้างมีการใช้ประโยชน์หลายประเภท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D9ECA3C-6A4B-493C-B068-8AF54E6E1F72}" type="parTrans" cxnId="{47A3E4E1-0FB1-4D15-8ACB-572AAD0B5E83}">
      <dgm:prSet/>
      <dgm:spPr/>
      <dgm:t>
        <a:bodyPr/>
        <a:lstStyle/>
        <a:p>
          <a:endParaRPr lang="th-TH"/>
        </a:p>
      </dgm:t>
    </dgm:pt>
    <dgm:pt modelId="{BCFAAFA5-565F-4B24-8817-27CB9D328A0C}" type="sibTrans" cxnId="{47A3E4E1-0FB1-4D15-8ACB-572AAD0B5E83}">
      <dgm:prSet/>
      <dgm:spPr/>
      <dgm:t>
        <a:bodyPr/>
        <a:lstStyle/>
        <a:p>
          <a:endParaRPr lang="th-TH"/>
        </a:p>
      </dgm:t>
    </dgm:pt>
    <dgm:pt modelId="{7FE9CA75-6FA8-42FB-B4EC-432491BACC0E}">
      <dgm:prSet custT="1"/>
      <dgm:spPr>
        <a:solidFill>
          <a:schemeClr val="accent2"/>
        </a:solidFill>
      </dgm:spPr>
      <dgm:t>
        <a:bodyPr/>
        <a:lstStyle/>
        <a:p>
          <a:pPr algn="l" rtl="0"/>
          <a:r>
            <a:rPr lang="en-US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: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ให้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เก็บภาษีตามสัดส่วนการใช้ประโยชน์ในที่ดินหรือสิ่งปลูกสร้างตามประเภทการใช้ประโยชน์ตามหลักเกณฑ์ที่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รมว.กค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รมว.มท.ประกาศกำหนด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EE01142-654E-46AE-993C-DB5666BFC4E1}" type="parTrans" cxnId="{8E5FAFA7-5395-4370-84A4-7B8A7C713E7E}">
      <dgm:prSet/>
      <dgm:spPr/>
      <dgm:t>
        <a:bodyPr/>
        <a:lstStyle/>
        <a:p>
          <a:endParaRPr lang="th-TH"/>
        </a:p>
      </dgm:t>
    </dgm:pt>
    <dgm:pt modelId="{5DB66196-9B67-4A6A-AEC8-BF861CCBE312}" type="sibTrans" cxnId="{8E5FAFA7-5395-4370-84A4-7B8A7C713E7E}">
      <dgm:prSet/>
      <dgm:spPr/>
      <dgm:t>
        <a:bodyPr/>
        <a:lstStyle/>
        <a:p>
          <a:endParaRPr lang="th-TH"/>
        </a:p>
      </dgm:t>
    </dgm:pt>
    <dgm:pt modelId="{08ACBAD5-EC8C-48DB-A847-6109F0ECE5B5}" type="pres">
      <dgm:prSet presAssocID="{9ADB7433-A0B8-429C-BEDA-D1B52F3C89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262BE5A-3B67-4C96-A212-8F3DBD87FA3A}" type="pres">
      <dgm:prSet presAssocID="{EC4FC9F6-2FEA-4B03-99A6-8FC2D63147F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D0B07E9-B020-4A45-A09B-09E42F604B63}" type="pres">
      <dgm:prSet presAssocID="{BCFAAFA5-565F-4B24-8817-27CB9D328A0C}" presName="spacer" presStyleCnt="0"/>
      <dgm:spPr/>
    </dgm:pt>
    <dgm:pt modelId="{4DDAA6B7-BFD1-4A37-BA01-244E35FD17EC}" type="pres">
      <dgm:prSet presAssocID="{7FE9CA75-6FA8-42FB-B4EC-432491BACC0E}" presName="parentText" presStyleLbl="node1" presStyleIdx="1" presStyleCnt="2" custLinFactY="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7A3E4E1-0FB1-4D15-8ACB-572AAD0B5E83}" srcId="{9ADB7433-A0B8-429C-BEDA-D1B52F3C8932}" destId="{EC4FC9F6-2FEA-4B03-99A6-8FC2D63147F8}" srcOrd="0" destOrd="0" parTransId="{8D9ECA3C-6A4B-493C-B068-8AF54E6E1F72}" sibTransId="{BCFAAFA5-565F-4B24-8817-27CB9D328A0C}"/>
    <dgm:cxn modelId="{8E5FAFA7-5395-4370-84A4-7B8A7C713E7E}" srcId="{9ADB7433-A0B8-429C-BEDA-D1B52F3C8932}" destId="{7FE9CA75-6FA8-42FB-B4EC-432491BACC0E}" srcOrd="1" destOrd="0" parTransId="{8EE01142-654E-46AE-993C-DB5666BFC4E1}" sibTransId="{5DB66196-9B67-4A6A-AEC8-BF861CCBE312}"/>
    <dgm:cxn modelId="{B4F6938F-39D9-41AB-8B4E-328CB7786A83}" type="presOf" srcId="{9ADB7433-A0B8-429C-BEDA-D1B52F3C8932}" destId="{08ACBAD5-EC8C-48DB-A847-6109F0ECE5B5}" srcOrd="0" destOrd="0" presId="urn:microsoft.com/office/officeart/2005/8/layout/vList2"/>
    <dgm:cxn modelId="{073294DE-7BBA-4E44-962D-E3B9C8C5D93A}" type="presOf" srcId="{7FE9CA75-6FA8-42FB-B4EC-432491BACC0E}" destId="{4DDAA6B7-BFD1-4A37-BA01-244E35FD17EC}" srcOrd="0" destOrd="0" presId="urn:microsoft.com/office/officeart/2005/8/layout/vList2"/>
    <dgm:cxn modelId="{7C9799C1-05D9-49C2-9590-752ADE3DC83B}" type="presOf" srcId="{EC4FC9F6-2FEA-4B03-99A6-8FC2D63147F8}" destId="{E262BE5A-3B67-4C96-A212-8F3DBD87FA3A}" srcOrd="0" destOrd="0" presId="urn:microsoft.com/office/officeart/2005/8/layout/vList2"/>
    <dgm:cxn modelId="{8A8D18FC-28C8-436C-B693-4A1A3D3ADAFF}" type="presParOf" srcId="{08ACBAD5-EC8C-48DB-A847-6109F0ECE5B5}" destId="{E262BE5A-3B67-4C96-A212-8F3DBD87FA3A}" srcOrd="0" destOrd="0" presId="urn:microsoft.com/office/officeart/2005/8/layout/vList2"/>
    <dgm:cxn modelId="{04E9422A-76BC-4F21-9AE9-87546F8AEECD}" type="presParOf" srcId="{08ACBAD5-EC8C-48DB-A847-6109F0ECE5B5}" destId="{ED0B07E9-B020-4A45-A09B-09E42F604B63}" srcOrd="1" destOrd="0" presId="urn:microsoft.com/office/officeart/2005/8/layout/vList2"/>
    <dgm:cxn modelId="{DD81B91F-8E38-457F-B05A-60C6115B85E5}" type="presParOf" srcId="{08ACBAD5-EC8C-48DB-A847-6109F0ECE5B5}" destId="{4DDAA6B7-BFD1-4A37-BA01-244E35FD17E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72067BD-7E9B-44F8-8501-354DF040146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D47D6AE-6A79-4EDA-92EA-067B7BAFA834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ที่ดินที่ที่ทิ้งไว้ว่างเปล่าหรือไม่ได้ทำประโยชน์ตามควรแก่สภาพที่ดิน 3 ปี ติดต่อกัน </a:t>
          </a:r>
          <a:r>
            <a:rPr lang="en-US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ปีที่ 4ให้เก็บเพิ่มขึ้นอีก 0.5 ทุก 3 ปี แต่ไม่เกิน ร้อยละ 5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A7279EE-62DA-43F3-9823-F21F82B80CC8}" type="parTrans" cxnId="{6169B366-1D76-4C93-9FEC-EC736987DA73}">
      <dgm:prSet/>
      <dgm:spPr/>
      <dgm:t>
        <a:bodyPr/>
        <a:lstStyle/>
        <a:p>
          <a:endParaRPr lang="th-TH"/>
        </a:p>
      </dgm:t>
    </dgm:pt>
    <dgm:pt modelId="{CDCA9C63-0F9B-4794-A676-55E409A5D97F}" type="sibTrans" cxnId="{6169B366-1D76-4C93-9FEC-EC736987DA73}">
      <dgm:prSet/>
      <dgm:spPr/>
      <dgm:t>
        <a:bodyPr/>
        <a:lstStyle/>
        <a:p>
          <a:endParaRPr lang="th-TH"/>
        </a:p>
      </dgm:t>
    </dgm:pt>
    <dgm:pt modelId="{ECA0BF90-C535-451A-B79B-59AB0F4EAE48}" type="pres">
      <dgm:prSet presAssocID="{672067BD-7E9B-44F8-8501-354DF04014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66B03CB-36D9-473B-A590-5A2EC9791265}" type="pres">
      <dgm:prSet presAssocID="{FD47D6AE-6A79-4EDA-92EA-067B7BAFA834}" presName="parentText" presStyleLbl="node1" presStyleIdx="0" presStyleCnt="1" custScaleY="109489" custLinFactNeighborY="-838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5FCC0A7-4660-4585-B76C-31652F858D48}" type="presOf" srcId="{672067BD-7E9B-44F8-8501-354DF040146D}" destId="{ECA0BF90-C535-451A-B79B-59AB0F4EAE48}" srcOrd="0" destOrd="0" presId="urn:microsoft.com/office/officeart/2005/8/layout/vList2"/>
    <dgm:cxn modelId="{6169B366-1D76-4C93-9FEC-EC736987DA73}" srcId="{672067BD-7E9B-44F8-8501-354DF040146D}" destId="{FD47D6AE-6A79-4EDA-92EA-067B7BAFA834}" srcOrd="0" destOrd="0" parTransId="{FA7279EE-62DA-43F3-9823-F21F82B80CC8}" sibTransId="{CDCA9C63-0F9B-4794-A676-55E409A5D97F}"/>
    <dgm:cxn modelId="{F08D5A76-A9B7-4B90-94F5-FBF83093A6D5}" type="presOf" srcId="{FD47D6AE-6A79-4EDA-92EA-067B7BAFA834}" destId="{C66B03CB-36D9-473B-A590-5A2EC9791265}" srcOrd="0" destOrd="0" presId="urn:microsoft.com/office/officeart/2005/8/layout/vList2"/>
    <dgm:cxn modelId="{B7D3488A-0D68-42B2-B071-8AC4D91C8FF2}" type="presParOf" srcId="{ECA0BF90-C535-451A-B79B-59AB0F4EAE48}" destId="{C66B03CB-36D9-473B-A590-5A2EC97912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E49BBD8-EDA7-42B5-84CA-FAE0B60FDF8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A32CF81-C645-4BFD-9853-4AA5E130B320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ารลดภาษีสำหรับที่ดินหรือสิ่งปลูกสร้างบางประเภทเพื่อให้เหมาะสมกับสภาพความจำเป็นทางเศรษฐกิจหรือสังคมหรือเหตุการณ์ หรือกิจการหรือสภาพแห่งท้องที่     ให้กระทำได้โดยตราเป็นพระราชกฤษฎีกา โดยกำหนด    ให้ลดเกินกว่าร้อยละ 90 ของภาษีที่ต้องเสียมิได้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0B0766B-F830-40D6-8103-E4B03E2BF8C5}" type="parTrans" cxnId="{B985253A-F5C6-4F90-81E4-E8F1079E1F68}">
      <dgm:prSet/>
      <dgm:spPr/>
      <dgm:t>
        <a:bodyPr/>
        <a:lstStyle/>
        <a:p>
          <a:endParaRPr lang="th-TH"/>
        </a:p>
      </dgm:t>
    </dgm:pt>
    <dgm:pt modelId="{A4553DA8-106A-4FEE-96DA-A4EB99116C2E}" type="sibTrans" cxnId="{B985253A-F5C6-4F90-81E4-E8F1079E1F68}">
      <dgm:prSet/>
      <dgm:spPr/>
      <dgm:t>
        <a:bodyPr/>
        <a:lstStyle/>
        <a:p>
          <a:endParaRPr lang="th-TH"/>
        </a:p>
      </dgm:t>
    </dgm:pt>
    <dgm:pt modelId="{6D2E9CE5-2CC1-4F55-A4DD-C82C05377185}" type="pres">
      <dgm:prSet presAssocID="{FE49BBD8-EDA7-42B5-84CA-FAE0B60FDF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06BA4C9-0286-4A00-864C-F09D276A7886}" type="pres">
      <dgm:prSet presAssocID="{EA32CF81-C645-4BFD-9853-4AA5E130B320}" presName="parentText" presStyleLbl="node1" presStyleIdx="0" presStyleCnt="1" custScaleY="105842" custLinFactNeighborY="-64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2FCA99F-BF0F-41B3-A3C4-564D1B5AED82}" type="presOf" srcId="{FE49BBD8-EDA7-42B5-84CA-FAE0B60FDF80}" destId="{6D2E9CE5-2CC1-4F55-A4DD-C82C05377185}" srcOrd="0" destOrd="0" presId="urn:microsoft.com/office/officeart/2005/8/layout/vList2"/>
    <dgm:cxn modelId="{B985253A-F5C6-4F90-81E4-E8F1079E1F68}" srcId="{FE49BBD8-EDA7-42B5-84CA-FAE0B60FDF80}" destId="{EA32CF81-C645-4BFD-9853-4AA5E130B320}" srcOrd="0" destOrd="0" parTransId="{F0B0766B-F830-40D6-8103-E4B03E2BF8C5}" sibTransId="{A4553DA8-106A-4FEE-96DA-A4EB99116C2E}"/>
    <dgm:cxn modelId="{9E2FC1C8-2E55-4799-AB77-C813BDEBC4B1}" type="presOf" srcId="{EA32CF81-C645-4BFD-9853-4AA5E130B320}" destId="{A06BA4C9-0286-4A00-864C-F09D276A7886}" srcOrd="0" destOrd="0" presId="urn:microsoft.com/office/officeart/2005/8/layout/vList2"/>
    <dgm:cxn modelId="{F2636B53-9120-4C54-9261-0A01D12BA022}" type="presParOf" srcId="{6D2E9CE5-2CC1-4F55-A4DD-C82C05377185}" destId="{A06BA4C9-0286-4A00-864C-F09D276A78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E49BBD8-EDA7-42B5-84CA-FAE0B60FDF8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A32CF81-C645-4BFD-9853-4AA5E130B320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ที่ดินหรือสิ่งปลูกสร้างได้รับความเสียหายหรือถูกทำลาย ให้เสื่อมสภาพด้วยเหตุอันพ้นวิสัยที่จะป้องกันได้ ให้ผู้บริหารท้องถิ่นประกาศลดหรือยกเว้นได้ โดยความเห็นชอบของ 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.ภาษีที่ดินและสิ่งปลูกสร้างจังหวัดมีอำนาจประกาศ    ลดหรือยกเว้นภาษีภายในเขตพื้นที่เกิดเหตุตามช่วงเวลา    ตามระเบียบที่ มท. กำหนด   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0B0766B-F830-40D6-8103-E4B03E2BF8C5}" type="parTrans" cxnId="{B985253A-F5C6-4F90-81E4-E8F1079E1F68}">
      <dgm:prSet/>
      <dgm:spPr/>
      <dgm:t>
        <a:bodyPr/>
        <a:lstStyle/>
        <a:p>
          <a:endParaRPr lang="th-TH"/>
        </a:p>
      </dgm:t>
    </dgm:pt>
    <dgm:pt modelId="{A4553DA8-106A-4FEE-96DA-A4EB99116C2E}" type="sibTrans" cxnId="{B985253A-F5C6-4F90-81E4-E8F1079E1F68}">
      <dgm:prSet/>
      <dgm:spPr/>
      <dgm:t>
        <a:bodyPr/>
        <a:lstStyle/>
        <a:p>
          <a:endParaRPr lang="th-TH"/>
        </a:p>
      </dgm:t>
    </dgm:pt>
    <dgm:pt modelId="{6D2E9CE5-2CC1-4F55-A4DD-C82C05377185}" type="pres">
      <dgm:prSet presAssocID="{FE49BBD8-EDA7-42B5-84CA-FAE0B60FDF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06BA4C9-0286-4A00-864C-F09D276A7886}" type="pres">
      <dgm:prSet presAssocID="{EA32CF81-C645-4BFD-9853-4AA5E130B320}" presName="parentText" presStyleLbl="node1" presStyleIdx="0" presStyleCnt="1" custScaleY="120542" custLinFactNeighborY="-64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F389FB4-A1FB-44CD-A550-58A99779BEE7}" type="presOf" srcId="{EA32CF81-C645-4BFD-9853-4AA5E130B320}" destId="{A06BA4C9-0286-4A00-864C-F09D276A7886}" srcOrd="0" destOrd="0" presId="urn:microsoft.com/office/officeart/2005/8/layout/vList2"/>
    <dgm:cxn modelId="{4558E34C-7A7F-4A73-8E74-E85F03F23F0B}" type="presOf" srcId="{FE49BBD8-EDA7-42B5-84CA-FAE0B60FDF80}" destId="{6D2E9CE5-2CC1-4F55-A4DD-C82C05377185}" srcOrd="0" destOrd="0" presId="urn:microsoft.com/office/officeart/2005/8/layout/vList2"/>
    <dgm:cxn modelId="{B985253A-F5C6-4F90-81E4-E8F1079E1F68}" srcId="{FE49BBD8-EDA7-42B5-84CA-FAE0B60FDF80}" destId="{EA32CF81-C645-4BFD-9853-4AA5E130B320}" srcOrd="0" destOrd="0" parTransId="{F0B0766B-F830-40D6-8103-E4B03E2BF8C5}" sibTransId="{A4553DA8-106A-4FEE-96DA-A4EB99116C2E}"/>
    <dgm:cxn modelId="{80296B2A-0F50-4BC7-A724-9A10564926C1}" type="presParOf" srcId="{6D2E9CE5-2CC1-4F55-A4DD-C82C05377185}" destId="{A06BA4C9-0286-4A00-864C-F09D276A78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E49BBD8-EDA7-42B5-84CA-FAE0B60FDF8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A32CF81-C645-4BFD-9853-4AA5E130B320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กรณีที่มีเหตุทำให้ที่ดินได้รับความเสียหาย หรือทำให้ สิ่งปลูกสร้างถูกรื้อถอนหรือทำลายหรือชำรุดเสียหายจนเป็นเหตุให้ต้องซ่อมแซมในส่วนสำคัญให้ผู้บริหารท้องถิ่นโดยความเห็นชอบของ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ภาษีที่ดินและสิ่งปลูกสร้างประจำจังหวัด มีอำนาจออกคำสั่งลดหรือยกเว้นภาษีได้   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0B0766B-F830-40D6-8103-E4B03E2BF8C5}" type="parTrans" cxnId="{B985253A-F5C6-4F90-81E4-E8F1079E1F68}">
      <dgm:prSet/>
      <dgm:spPr/>
      <dgm:t>
        <a:bodyPr/>
        <a:lstStyle/>
        <a:p>
          <a:endParaRPr lang="th-TH"/>
        </a:p>
      </dgm:t>
    </dgm:pt>
    <dgm:pt modelId="{A4553DA8-106A-4FEE-96DA-A4EB99116C2E}" type="sibTrans" cxnId="{B985253A-F5C6-4F90-81E4-E8F1079E1F68}">
      <dgm:prSet/>
      <dgm:spPr/>
      <dgm:t>
        <a:bodyPr/>
        <a:lstStyle/>
        <a:p>
          <a:endParaRPr lang="th-TH"/>
        </a:p>
      </dgm:t>
    </dgm:pt>
    <dgm:pt modelId="{6D2E9CE5-2CC1-4F55-A4DD-C82C05377185}" type="pres">
      <dgm:prSet presAssocID="{FE49BBD8-EDA7-42B5-84CA-FAE0B60FDF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06BA4C9-0286-4A00-864C-F09D276A7886}" type="pres">
      <dgm:prSet presAssocID="{EA32CF81-C645-4BFD-9853-4AA5E130B320}" presName="parentText" presStyleLbl="node1" presStyleIdx="0" presStyleCnt="1" custScaleY="120542" custLinFactNeighborY="-327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54A66E3-C6C0-44A2-B85B-1F2751091094}" type="presOf" srcId="{FE49BBD8-EDA7-42B5-84CA-FAE0B60FDF80}" destId="{6D2E9CE5-2CC1-4F55-A4DD-C82C05377185}" srcOrd="0" destOrd="0" presId="urn:microsoft.com/office/officeart/2005/8/layout/vList2"/>
    <dgm:cxn modelId="{B985253A-F5C6-4F90-81E4-E8F1079E1F68}" srcId="{FE49BBD8-EDA7-42B5-84CA-FAE0B60FDF80}" destId="{EA32CF81-C645-4BFD-9853-4AA5E130B320}" srcOrd="0" destOrd="0" parTransId="{F0B0766B-F830-40D6-8103-E4B03E2BF8C5}" sibTransId="{A4553DA8-106A-4FEE-96DA-A4EB99116C2E}"/>
    <dgm:cxn modelId="{66DA4D5B-EB1E-4C38-9856-AE03012A605D}" type="presOf" srcId="{EA32CF81-C645-4BFD-9853-4AA5E130B320}" destId="{A06BA4C9-0286-4A00-864C-F09D276A7886}" srcOrd="0" destOrd="0" presId="urn:microsoft.com/office/officeart/2005/8/layout/vList2"/>
    <dgm:cxn modelId="{33406ACA-727D-4676-B37D-485856A98652}" type="presParOf" srcId="{6D2E9CE5-2CC1-4F55-A4DD-C82C05377185}" destId="{A06BA4C9-0286-4A00-864C-F09D276A788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F9C0276-8EF0-45A1-9027-A29898E65DA1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D5AD421-96F0-4E40-BB29-C1A1B77DFDCB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ประกอบด้วย  ผู้ว่าราชการจังหวัดเป็นประธานกรรมการ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0D03AB8-E7DF-4557-9C48-092626D8E898}" type="parTrans" cxnId="{4BE8D916-0E24-4010-B47B-CC23F955B1F7}">
      <dgm:prSet/>
      <dgm:spPr/>
      <dgm:t>
        <a:bodyPr/>
        <a:lstStyle/>
        <a:p>
          <a:endParaRPr lang="th-TH"/>
        </a:p>
      </dgm:t>
    </dgm:pt>
    <dgm:pt modelId="{EB277258-0F70-42A8-AB15-644140241EE3}" type="sibTrans" cxnId="{4BE8D916-0E24-4010-B47B-CC23F955B1F7}">
      <dgm:prSet/>
      <dgm:spPr/>
      <dgm:t>
        <a:bodyPr/>
        <a:lstStyle/>
        <a:p>
          <a:endParaRPr lang="th-TH"/>
        </a:p>
      </dgm:t>
    </dgm:pt>
    <dgm:pt modelId="{E5FFD87F-F5F3-428A-A44D-F9BD5901676F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ปลัดจังหวัด สรรพากรพื้นที่ที่ ผวจ. แต่งตั้ง ๑ คน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ธนา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รักษ์พื้นที่ เจ้าพนักงานที่ดินจังหวัด นายก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อบจ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นายกเทศมนตรี ๕ คน นายก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อบต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๕ คน และผู้บริหาร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อื่น ๑ คน ท้องถิ่นจังหวัด เป็นกรรมการและเลขานุการ  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075D1D9-8CA1-47EB-BF7E-FAD8A440ADDE}" type="parTrans" cxnId="{478B0002-B00F-4E7F-9287-B02FD4DDB1F8}">
      <dgm:prSet/>
      <dgm:spPr/>
      <dgm:t>
        <a:bodyPr/>
        <a:lstStyle/>
        <a:p>
          <a:endParaRPr lang="th-TH"/>
        </a:p>
      </dgm:t>
    </dgm:pt>
    <dgm:pt modelId="{2FD66193-D261-4C88-8ABE-87C5024BAF0D}" type="sibTrans" cxnId="{478B0002-B00F-4E7F-9287-B02FD4DDB1F8}">
      <dgm:prSet/>
      <dgm:spPr/>
      <dgm:t>
        <a:bodyPr/>
        <a:lstStyle/>
        <a:p>
          <a:endParaRPr lang="th-TH"/>
        </a:p>
      </dgm:t>
    </dgm:pt>
    <dgm:pt modelId="{9D2496D4-EFE9-4BF0-9B81-3926BA2E204B}" type="pres">
      <dgm:prSet presAssocID="{8F9C0276-8EF0-45A1-9027-A29898E65DA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1FDA97F-DCE0-462E-ADBD-1B9239DFB430}" type="pres">
      <dgm:prSet presAssocID="{1D5AD421-96F0-4E40-BB29-C1A1B77DFDCB}" presName="roof" presStyleLbl="dkBgShp" presStyleIdx="0" presStyleCnt="2" custLinFactNeighborY="-1055"/>
      <dgm:spPr/>
      <dgm:t>
        <a:bodyPr/>
        <a:lstStyle/>
        <a:p>
          <a:endParaRPr lang="th-TH"/>
        </a:p>
      </dgm:t>
    </dgm:pt>
    <dgm:pt modelId="{E67BC47A-258B-4A7A-A8D6-9F925AC74C81}" type="pres">
      <dgm:prSet presAssocID="{1D5AD421-96F0-4E40-BB29-C1A1B77DFDCB}" presName="pillars" presStyleCnt="0"/>
      <dgm:spPr/>
    </dgm:pt>
    <dgm:pt modelId="{C0059BB3-016E-4696-8D81-D7DABC7C5958}" type="pres">
      <dgm:prSet presAssocID="{1D5AD421-96F0-4E40-BB29-C1A1B77DFDCB}" presName="pillar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A65F1C6-E0DB-4EFA-BB71-F1C6AD5FBB5E}" type="pres">
      <dgm:prSet presAssocID="{1D5AD421-96F0-4E40-BB29-C1A1B77DFDCB}" presName="base" presStyleLbl="dkBgShp" presStyleIdx="1" presStyleCnt="2" custFlipVert="0" custScaleY="14014"/>
      <dgm:spPr/>
    </dgm:pt>
  </dgm:ptLst>
  <dgm:cxnLst>
    <dgm:cxn modelId="{4BE8D916-0E24-4010-B47B-CC23F955B1F7}" srcId="{8F9C0276-8EF0-45A1-9027-A29898E65DA1}" destId="{1D5AD421-96F0-4E40-BB29-C1A1B77DFDCB}" srcOrd="0" destOrd="0" parTransId="{E0D03AB8-E7DF-4557-9C48-092626D8E898}" sibTransId="{EB277258-0F70-42A8-AB15-644140241EE3}"/>
    <dgm:cxn modelId="{478B0002-B00F-4E7F-9287-B02FD4DDB1F8}" srcId="{1D5AD421-96F0-4E40-BB29-C1A1B77DFDCB}" destId="{E5FFD87F-F5F3-428A-A44D-F9BD5901676F}" srcOrd="0" destOrd="0" parTransId="{2075D1D9-8CA1-47EB-BF7E-FAD8A440ADDE}" sibTransId="{2FD66193-D261-4C88-8ABE-87C5024BAF0D}"/>
    <dgm:cxn modelId="{CDD5DF91-FC8D-42B4-82E7-CB653A25B29E}" type="presOf" srcId="{1D5AD421-96F0-4E40-BB29-C1A1B77DFDCB}" destId="{F1FDA97F-DCE0-462E-ADBD-1B9239DFB430}" srcOrd="0" destOrd="0" presId="urn:microsoft.com/office/officeart/2005/8/layout/hList3"/>
    <dgm:cxn modelId="{606D53B6-DD56-4913-A9C5-DCDAB9EE481C}" type="presOf" srcId="{E5FFD87F-F5F3-428A-A44D-F9BD5901676F}" destId="{C0059BB3-016E-4696-8D81-D7DABC7C5958}" srcOrd="0" destOrd="0" presId="urn:microsoft.com/office/officeart/2005/8/layout/hList3"/>
    <dgm:cxn modelId="{74C838D3-2C88-4ABA-B2A6-411723696269}" type="presOf" srcId="{8F9C0276-8EF0-45A1-9027-A29898E65DA1}" destId="{9D2496D4-EFE9-4BF0-9B81-3926BA2E204B}" srcOrd="0" destOrd="0" presId="urn:microsoft.com/office/officeart/2005/8/layout/hList3"/>
    <dgm:cxn modelId="{DC31C40B-60A8-4C3F-8188-7AD7935CE701}" type="presParOf" srcId="{9D2496D4-EFE9-4BF0-9B81-3926BA2E204B}" destId="{F1FDA97F-DCE0-462E-ADBD-1B9239DFB430}" srcOrd="0" destOrd="0" presId="urn:microsoft.com/office/officeart/2005/8/layout/hList3"/>
    <dgm:cxn modelId="{BFFF0248-AEF0-4A2A-8D5D-DDEA265E455F}" type="presParOf" srcId="{9D2496D4-EFE9-4BF0-9B81-3926BA2E204B}" destId="{E67BC47A-258B-4A7A-A8D6-9F925AC74C81}" srcOrd="1" destOrd="0" presId="urn:microsoft.com/office/officeart/2005/8/layout/hList3"/>
    <dgm:cxn modelId="{B72BEFED-35FA-4FBE-A442-6AE800C764C0}" type="presParOf" srcId="{E67BC47A-258B-4A7A-A8D6-9F925AC74C81}" destId="{C0059BB3-016E-4696-8D81-D7DABC7C5958}" srcOrd="0" destOrd="0" presId="urn:microsoft.com/office/officeart/2005/8/layout/hList3"/>
    <dgm:cxn modelId="{A63B93BA-BAF2-4387-A365-6A743B22995D}" type="presParOf" srcId="{9D2496D4-EFE9-4BF0-9B81-3926BA2E204B}" destId="{7A65F1C6-E0DB-4EFA-BB71-F1C6AD5FBB5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505731A-43F0-4496-BE91-5E640AF235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7BC53EC-6727-4412-AB43-3DF09DDD19EE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5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มีหน้าที่ </a:t>
          </a:r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9C351A6-C57A-460B-A365-9A390EE8417F}" type="parTrans" cxnId="{506719F4-CBE8-44C1-A1E7-E33593FB3F05}">
      <dgm:prSet/>
      <dgm:spPr/>
      <dgm:t>
        <a:bodyPr/>
        <a:lstStyle/>
        <a:p>
          <a:endParaRPr lang="th-TH"/>
        </a:p>
      </dgm:t>
    </dgm:pt>
    <dgm:pt modelId="{FA241513-75B2-4FE3-96D9-FC01B6FA87D2}" type="sibTrans" cxnId="{506719F4-CBE8-44C1-A1E7-E33593FB3F05}">
      <dgm:prSet/>
      <dgm:spPr/>
      <dgm:t>
        <a:bodyPr/>
        <a:lstStyle/>
        <a:p>
          <a:endParaRPr lang="th-TH"/>
        </a:p>
      </dgm:t>
    </dgm:pt>
    <dgm:pt modelId="{759FBF4D-A786-468E-8DBE-3C5E6DC4F04E}">
      <dgm:prSet custT="1"/>
      <dgm:spPr/>
      <dgm:t>
        <a:bodyPr/>
        <a:lstStyle/>
        <a:p>
          <a:pPr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ให้ความเห็นชอบร่างข้อบัญญัติ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183392E-A155-4098-9A8C-0D64A4EA970E}" type="parTrans" cxnId="{D8E8D42B-8DEB-477D-98A6-9F22DD02A90A}">
      <dgm:prSet/>
      <dgm:spPr/>
      <dgm:t>
        <a:bodyPr/>
        <a:lstStyle/>
        <a:p>
          <a:endParaRPr lang="th-TH"/>
        </a:p>
      </dgm:t>
    </dgm:pt>
    <dgm:pt modelId="{29D6B5C4-0AA2-48C6-8B78-8DC07419C552}" type="sibTrans" cxnId="{D8E8D42B-8DEB-477D-98A6-9F22DD02A90A}">
      <dgm:prSet/>
      <dgm:spPr/>
      <dgm:t>
        <a:bodyPr/>
        <a:lstStyle/>
        <a:p>
          <a:endParaRPr lang="th-TH"/>
        </a:p>
      </dgm:t>
    </dgm:pt>
    <dgm:pt modelId="{499BA27C-C96F-4D68-8492-0A4D19BF7953}">
      <dgm:prSet custT="1"/>
      <dgm:spPr/>
      <dgm:t>
        <a:bodyPr/>
        <a:lstStyle/>
        <a:p>
          <a:pPr rtl="0"/>
          <a:r>
            <a:rPr lang="th-TH" sz="45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ให้ความเห็นชอบการลดหรือยกเว้นภาษี</a:t>
          </a:r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010218D-76E8-40DB-B065-297AC6FBF454}" type="parTrans" cxnId="{2BBB9B74-620C-4197-A99F-C3CAD2210B1B}">
      <dgm:prSet/>
      <dgm:spPr/>
      <dgm:t>
        <a:bodyPr/>
        <a:lstStyle/>
        <a:p>
          <a:endParaRPr lang="th-TH"/>
        </a:p>
      </dgm:t>
    </dgm:pt>
    <dgm:pt modelId="{EC66AD05-E47A-484B-A2B2-5CDF9D79E995}" type="sibTrans" cxnId="{2BBB9B74-620C-4197-A99F-C3CAD2210B1B}">
      <dgm:prSet/>
      <dgm:spPr/>
      <dgm:t>
        <a:bodyPr/>
        <a:lstStyle/>
        <a:p>
          <a:endParaRPr lang="th-TH"/>
        </a:p>
      </dgm:t>
    </dgm:pt>
    <dgm:pt modelId="{6D4A3436-CBD5-4201-AB3A-804494CB76B3}">
      <dgm:prSet custT="1"/>
      <dgm:spPr/>
      <dgm:t>
        <a:bodyPr/>
        <a:lstStyle/>
        <a:p>
          <a:pPr rtl="0"/>
          <a:r>
            <a:rPr lang="th-TH" sz="45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ให้คำปรึกษาหรือคำแนะนำแก่ผู้บริหารท้องถิ่นเกี่ยวกับการจัดเก็บภาษี</a:t>
          </a:r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12C6A16-E0E0-4A37-B5BD-42353608A839}" type="parTrans" cxnId="{A883ACAA-3C16-4ABB-A040-DA0F4ED1AC81}">
      <dgm:prSet/>
      <dgm:spPr/>
      <dgm:t>
        <a:bodyPr/>
        <a:lstStyle/>
        <a:p>
          <a:endParaRPr lang="th-TH"/>
        </a:p>
      </dgm:t>
    </dgm:pt>
    <dgm:pt modelId="{513F7AE1-0F65-48E6-B3D6-536303432264}" type="sibTrans" cxnId="{A883ACAA-3C16-4ABB-A040-DA0F4ED1AC81}">
      <dgm:prSet/>
      <dgm:spPr/>
      <dgm:t>
        <a:bodyPr/>
        <a:lstStyle/>
        <a:p>
          <a:endParaRPr lang="th-TH"/>
        </a:p>
      </dgm:t>
    </dgm:pt>
    <dgm:pt modelId="{4D941888-38C1-4488-9E1E-AE0FADF64820}" type="pres">
      <dgm:prSet presAssocID="{C505731A-43F0-4496-BE91-5E640AF235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0D2A6F8-40CB-4D40-9827-7F7A1E82ED0C}" type="pres">
      <dgm:prSet presAssocID="{97BC53EC-6727-4412-AB43-3DF09DDD19EE}" presName="parentText" presStyleLbl="node1" presStyleIdx="0" presStyleCnt="1" custScaleY="8040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258B43C-CB7C-408A-946A-20BBB8DB2B95}" type="pres">
      <dgm:prSet presAssocID="{97BC53EC-6727-4412-AB43-3DF09DDD19E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06719F4-CBE8-44C1-A1E7-E33593FB3F05}" srcId="{C505731A-43F0-4496-BE91-5E640AF2350D}" destId="{97BC53EC-6727-4412-AB43-3DF09DDD19EE}" srcOrd="0" destOrd="0" parTransId="{69C351A6-C57A-460B-A365-9A390EE8417F}" sibTransId="{FA241513-75B2-4FE3-96D9-FC01B6FA87D2}"/>
    <dgm:cxn modelId="{A883ACAA-3C16-4ABB-A040-DA0F4ED1AC81}" srcId="{97BC53EC-6727-4412-AB43-3DF09DDD19EE}" destId="{6D4A3436-CBD5-4201-AB3A-804494CB76B3}" srcOrd="2" destOrd="0" parTransId="{D12C6A16-E0E0-4A37-B5BD-42353608A839}" sibTransId="{513F7AE1-0F65-48E6-B3D6-536303432264}"/>
    <dgm:cxn modelId="{338DDDC6-573B-4B76-A2B4-4FAB38F25253}" type="presOf" srcId="{97BC53EC-6727-4412-AB43-3DF09DDD19EE}" destId="{60D2A6F8-40CB-4D40-9827-7F7A1E82ED0C}" srcOrd="0" destOrd="0" presId="urn:microsoft.com/office/officeart/2005/8/layout/vList2"/>
    <dgm:cxn modelId="{068533E2-E287-4A51-8C47-39A9F750FE7E}" type="presOf" srcId="{759FBF4D-A786-468E-8DBE-3C5E6DC4F04E}" destId="{E258B43C-CB7C-408A-946A-20BBB8DB2B95}" srcOrd="0" destOrd="0" presId="urn:microsoft.com/office/officeart/2005/8/layout/vList2"/>
    <dgm:cxn modelId="{FCCA4811-126D-42B6-B74B-DF786543958D}" type="presOf" srcId="{C505731A-43F0-4496-BE91-5E640AF2350D}" destId="{4D941888-38C1-4488-9E1E-AE0FADF64820}" srcOrd="0" destOrd="0" presId="urn:microsoft.com/office/officeart/2005/8/layout/vList2"/>
    <dgm:cxn modelId="{D8E8D42B-8DEB-477D-98A6-9F22DD02A90A}" srcId="{97BC53EC-6727-4412-AB43-3DF09DDD19EE}" destId="{759FBF4D-A786-468E-8DBE-3C5E6DC4F04E}" srcOrd="0" destOrd="0" parTransId="{E183392E-A155-4098-9A8C-0D64A4EA970E}" sibTransId="{29D6B5C4-0AA2-48C6-8B78-8DC07419C552}"/>
    <dgm:cxn modelId="{8C382AA5-CF38-4CDF-87D9-08FC442E0E43}" type="presOf" srcId="{499BA27C-C96F-4D68-8492-0A4D19BF7953}" destId="{E258B43C-CB7C-408A-946A-20BBB8DB2B95}" srcOrd="0" destOrd="1" presId="urn:microsoft.com/office/officeart/2005/8/layout/vList2"/>
    <dgm:cxn modelId="{2BBB9B74-620C-4197-A99F-C3CAD2210B1B}" srcId="{97BC53EC-6727-4412-AB43-3DF09DDD19EE}" destId="{499BA27C-C96F-4D68-8492-0A4D19BF7953}" srcOrd="1" destOrd="0" parTransId="{4010218D-76E8-40DB-B065-297AC6FBF454}" sibTransId="{EC66AD05-E47A-484B-A2B2-5CDF9D79E995}"/>
    <dgm:cxn modelId="{3E1C5D99-CEF3-424B-9190-812A285B2D47}" type="presOf" srcId="{6D4A3436-CBD5-4201-AB3A-804494CB76B3}" destId="{E258B43C-CB7C-408A-946A-20BBB8DB2B95}" srcOrd="0" destOrd="2" presId="urn:microsoft.com/office/officeart/2005/8/layout/vList2"/>
    <dgm:cxn modelId="{2EEFEC38-F016-4762-ADC4-A4909443C7BB}" type="presParOf" srcId="{4D941888-38C1-4488-9E1E-AE0FADF64820}" destId="{60D2A6F8-40CB-4D40-9827-7F7A1E82ED0C}" srcOrd="0" destOrd="0" presId="urn:microsoft.com/office/officeart/2005/8/layout/vList2"/>
    <dgm:cxn modelId="{C4EA4911-9108-4F99-BD86-A3634904954F}" type="presParOf" srcId="{4D941888-38C1-4488-9E1E-AE0FADF64820}" destId="{E258B43C-CB7C-408A-946A-20BBB8DB2B9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856C52E-23CC-45E2-B5DC-D9FADFA1F0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1059DE9-5EBC-4306-8021-E67347630C26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ยกเว้นภาษีสำหรับที่ดินและสิ่งปลูกสร้างที่ใช้เป็นที่อยู่อาศัยของตนโดยมูลค่าทรัพย์สินที่ถือครองไม่เกิน 20 ล้านบาท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D6645CF-C5FE-44B2-83F8-75C35A8D4E2C}" type="parTrans" cxnId="{908E60AC-2F7F-4E55-B3FE-6C3385558F24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5ABC3D0-3EB4-48A9-9B7D-C4DBB4648E6B}" type="sibTrans" cxnId="{908E60AC-2F7F-4E55-B3FE-6C3385558F24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1E63412B-431E-43E0-A62E-D9BF0BEFE1BE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ยกเว้นภาษีสำหรับที่ดินและสิ่งปลูกสร้างที่ใช้ในการประกอบเกษตรกรรมที่มีมูลค่าไม่เกิน 50 ล้านบาท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584E3F5-F9EB-4A12-89F1-986FBC9726B6}" type="parTrans" cxnId="{C4D13DFF-D34E-4732-B470-FD17FA7EF3E9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47E1457-7CC9-41CA-9817-64A30B514E49}" type="sibTrans" cxnId="{C4D13DFF-D34E-4732-B470-FD17FA7EF3E9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A73513D-36A0-45B0-B6FF-FDB762594E9B}" type="pres">
      <dgm:prSet presAssocID="{A856C52E-23CC-45E2-B5DC-D9FADFA1F0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065C299-2258-4B53-8C8B-DD94C05A53E8}" type="pres">
      <dgm:prSet presAssocID="{51059DE9-5EBC-4306-8021-E67347630C26}" presName="parentText" presStyleLbl="node1" presStyleIdx="0" presStyleCnt="2" custLinFactY="-1819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4D8C5F-D7D2-4998-8012-B5D45667D499}" type="pres">
      <dgm:prSet presAssocID="{15ABC3D0-3EB4-48A9-9B7D-C4DBB4648E6B}" presName="spacer" presStyleCnt="0"/>
      <dgm:spPr/>
    </dgm:pt>
    <dgm:pt modelId="{EC01056A-0534-45B3-93C5-E8556C14E7FE}" type="pres">
      <dgm:prSet presAssocID="{1E63412B-431E-43E0-A62E-D9BF0BEFE1BE}" presName="parentText" presStyleLbl="node1" presStyleIdx="1" presStyleCnt="2" custLinFactNeighborY="3151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4D13DFF-D34E-4732-B470-FD17FA7EF3E9}" srcId="{A856C52E-23CC-45E2-B5DC-D9FADFA1F01D}" destId="{1E63412B-431E-43E0-A62E-D9BF0BEFE1BE}" srcOrd="1" destOrd="0" parTransId="{4584E3F5-F9EB-4A12-89F1-986FBC9726B6}" sibTransId="{547E1457-7CC9-41CA-9817-64A30B514E49}"/>
    <dgm:cxn modelId="{256C84ED-2E06-4B50-BAE7-92B2AB3DF0E3}" type="presOf" srcId="{51059DE9-5EBC-4306-8021-E67347630C26}" destId="{5065C299-2258-4B53-8C8B-DD94C05A53E8}" srcOrd="0" destOrd="0" presId="urn:microsoft.com/office/officeart/2005/8/layout/vList2"/>
    <dgm:cxn modelId="{63934966-64F8-40D1-9427-616B6D27C8A1}" type="presOf" srcId="{A856C52E-23CC-45E2-B5DC-D9FADFA1F01D}" destId="{3A73513D-36A0-45B0-B6FF-FDB762594E9B}" srcOrd="0" destOrd="0" presId="urn:microsoft.com/office/officeart/2005/8/layout/vList2"/>
    <dgm:cxn modelId="{5E1F999F-554C-4091-BEC0-DABC8E1188AB}" type="presOf" srcId="{1E63412B-431E-43E0-A62E-D9BF0BEFE1BE}" destId="{EC01056A-0534-45B3-93C5-E8556C14E7FE}" srcOrd="0" destOrd="0" presId="urn:microsoft.com/office/officeart/2005/8/layout/vList2"/>
    <dgm:cxn modelId="{908E60AC-2F7F-4E55-B3FE-6C3385558F24}" srcId="{A856C52E-23CC-45E2-B5DC-D9FADFA1F01D}" destId="{51059DE9-5EBC-4306-8021-E67347630C26}" srcOrd="0" destOrd="0" parTransId="{4D6645CF-C5FE-44B2-83F8-75C35A8D4E2C}" sibTransId="{15ABC3D0-3EB4-48A9-9B7D-C4DBB4648E6B}"/>
    <dgm:cxn modelId="{B6F57991-0D83-4FB8-A0B1-9674476F8560}" type="presParOf" srcId="{3A73513D-36A0-45B0-B6FF-FDB762594E9B}" destId="{5065C299-2258-4B53-8C8B-DD94C05A53E8}" srcOrd="0" destOrd="0" presId="urn:microsoft.com/office/officeart/2005/8/layout/vList2"/>
    <dgm:cxn modelId="{F3536DFB-4618-4DCE-B9A3-0FCC82819BCB}" type="presParOf" srcId="{3A73513D-36A0-45B0-B6FF-FDB762594E9B}" destId="{5F4D8C5F-D7D2-4998-8012-B5D45667D499}" srcOrd="1" destOrd="0" presId="urn:microsoft.com/office/officeart/2005/8/layout/vList2"/>
    <dgm:cxn modelId="{7F62682F-0235-4844-884E-39491A5B29F3}" type="presParOf" srcId="{3A73513D-36A0-45B0-B6FF-FDB762594E9B}" destId="{EC01056A-0534-45B3-93C5-E8556C14E7F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D599B9-060F-473E-9013-092F1B318F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244D4C9-C42F-495F-AC58-DA999AA77A77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ผู้เป็นเจ้าของที่ดินหรือสิ่งปลูกสร้าง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3DC0D41-B439-464C-824E-F97363E4B827}" type="parTrans" cxnId="{8C7BF2A0-27DC-4B36-B555-C31F47D12331}">
      <dgm:prSet/>
      <dgm:spPr/>
      <dgm:t>
        <a:bodyPr/>
        <a:lstStyle/>
        <a:p>
          <a:endParaRPr lang="th-TH"/>
        </a:p>
      </dgm:t>
    </dgm:pt>
    <dgm:pt modelId="{C04E813F-677A-43AC-A5A3-B2B1F9096253}" type="sibTrans" cxnId="{8C7BF2A0-27DC-4B36-B555-C31F47D12331}">
      <dgm:prSet/>
      <dgm:spPr/>
      <dgm:t>
        <a:bodyPr/>
        <a:lstStyle/>
        <a:p>
          <a:endParaRPr lang="th-TH"/>
        </a:p>
      </dgm:t>
    </dgm:pt>
    <dgm:pt modelId="{5ED24BCE-4837-463C-B297-444D7E1B3D3E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ผู้ครอบครองหรือทำประโยชน์ในที่ดินหรือสิ่งปลูกสร้างอันเป็นทรัพย์สินของรัฐ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B39FB53-587A-4C53-9952-4D87A252FD19}" type="parTrans" cxnId="{30410286-2D01-4E65-A337-802B2EE80676}">
      <dgm:prSet/>
      <dgm:spPr/>
      <dgm:t>
        <a:bodyPr/>
        <a:lstStyle/>
        <a:p>
          <a:endParaRPr lang="th-TH"/>
        </a:p>
      </dgm:t>
    </dgm:pt>
    <dgm:pt modelId="{C6E2A0BE-91DE-4BF6-A0FA-727A0C4CAC39}" type="sibTrans" cxnId="{30410286-2D01-4E65-A337-802B2EE80676}">
      <dgm:prSet/>
      <dgm:spPr/>
      <dgm:t>
        <a:bodyPr/>
        <a:lstStyle/>
        <a:p>
          <a:endParaRPr lang="th-TH"/>
        </a:p>
      </dgm:t>
    </dgm:pt>
    <dgm:pt modelId="{27D71767-384E-4763-B244-82F6533C4B67}" type="pres">
      <dgm:prSet presAssocID="{D5D599B9-060F-473E-9013-092F1B318F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9210BE1-8EE3-4635-99B3-7224DC6576A3}" type="pres">
      <dgm:prSet presAssocID="{0244D4C9-C42F-495F-AC58-DA999AA77A77}" presName="parentText" presStyleLbl="node1" presStyleIdx="0" presStyleCnt="2" custLinFactNeighborY="-6398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364E3C-9934-4F2B-9887-1608168E106F}" type="pres">
      <dgm:prSet presAssocID="{C04E813F-677A-43AC-A5A3-B2B1F9096253}" presName="spacer" presStyleCnt="0"/>
      <dgm:spPr/>
    </dgm:pt>
    <dgm:pt modelId="{58599ED8-D8E8-42F6-A24B-2D6B6F6D3518}" type="pres">
      <dgm:prSet presAssocID="{5ED24BCE-4837-463C-B297-444D7E1B3D3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96EB17C-5D4A-4EC3-9733-CB69DA7B2C6D}" type="presOf" srcId="{5ED24BCE-4837-463C-B297-444D7E1B3D3E}" destId="{58599ED8-D8E8-42F6-A24B-2D6B6F6D3518}" srcOrd="0" destOrd="0" presId="urn:microsoft.com/office/officeart/2005/8/layout/vList2"/>
    <dgm:cxn modelId="{85AFE095-6E2B-4C42-BF0F-3928618F18C2}" type="presOf" srcId="{D5D599B9-060F-473E-9013-092F1B318F96}" destId="{27D71767-384E-4763-B244-82F6533C4B67}" srcOrd="0" destOrd="0" presId="urn:microsoft.com/office/officeart/2005/8/layout/vList2"/>
    <dgm:cxn modelId="{8C7BF2A0-27DC-4B36-B555-C31F47D12331}" srcId="{D5D599B9-060F-473E-9013-092F1B318F96}" destId="{0244D4C9-C42F-495F-AC58-DA999AA77A77}" srcOrd="0" destOrd="0" parTransId="{33DC0D41-B439-464C-824E-F97363E4B827}" sibTransId="{C04E813F-677A-43AC-A5A3-B2B1F9096253}"/>
    <dgm:cxn modelId="{4FCEBA71-7575-4C51-B2C2-E7BE5CE79CE0}" type="presOf" srcId="{0244D4C9-C42F-495F-AC58-DA999AA77A77}" destId="{C9210BE1-8EE3-4635-99B3-7224DC6576A3}" srcOrd="0" destOrd="0" presId="urn:microsoft.com/office/officeart/2005/8/layout/vList2"/>
    <dgm:cxn modelId="{30410286-2D01-4E65-A337-802B2EE80676}" srcId="{D5D599B9-060F-473E-9013-092F1B318F96}" destId="{5ED24BCE-4837-463C-B297-444D7E1B3D3E}" srcOrd="1" destOrd="0" parTransId="{EB39FB53-587A-4C53-9952-4D87A252FD19}" sibTransId="{C6E2A0BE-91DE-4BF6-A0FA-727A0C4CAC39}"/>
    <dgm:cxn modelId="{04D12550-48EA-4874-87CE-944EC28A367F}" type="presParOf" srcId="{27D71767-384E-4763-B244-82F6533C4B67}" destId="{C9210BE1-8EE3-4635-99B3-7224DC6576A3}" srcOrd="0" destOrd="0" presId="urn:microsoft.com/office/officeart/2005/8/layout/vList2"/>
    <dgm:cxn modelId="{620ACCEA-D9EB-43F3-9903-4A09581F2362}" type="presParOf" srcId="{27D71767-384E-4763-B244-82F6533C4B67}" destId="{5F364E3C-9934-4F2B-9887-1608168E106F}" srcOrd="1" destOrd="0" presId="urn:microsoft.com/office/officeart/2005/8/layout/vList2"/>
    <dgm:cxn modelId="{F148F7F2-4C58-4CB1-8D93-C66ED2507A3D}" type="presParOf" srcId="{27D71767-384E-4763-B244-82F6533C4B67}" destId="{58599ED8-D8E8-42F6-A24B-2D6B6F6D351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B679DF8-BD5B-4966-87A7-CE893901D6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024F741-4EFC-4F15-9B9A-42D72299146E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ผู้ที่เป็นเจ้าของทรัพย์สินตั้งแต่วันที่       </a:t>
          </a:r>
          <a:b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1 ม.ค. ของปี เป็นผู้มีหน้าที่เสียภาษี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D192DD5-C70D-46C3-952D-1B04FBE379A3}" type="parTrans" cxnId="{8F73D719-0851-434D-BB0F-62DB7AC6BCCB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4FF3FBE-C266-41F9-8EA8-6D8CD1F965A1}" type="sibTrans" cxnId="{8F73D719-0851-434D-BB0F-62DB7AC6BCCB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DCE0EEC-49D4-4BE3-881A-9903791C5BF2}" type="pres">
      <dgm:prSet presAssocID="{4B679DF8-BD5B-4966-87A7-CE893901D6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413C987-3439-459E-90D9-B20B1F663662}" type="pres">
      <dgm:prSet presAssocID="{6024F741-4EFC-4F15-9B9A-42D72299146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7A154E5-276A-490C-A4F6-0DACB51869D1}" type="presOf" srcId="{6024F741-4EFC-4F15-9B9A-42D72299146E}" destId="{E413C987-3439-459E-90D9-B20B1F663662}" srcOrd="0" destOrd="0" presId="urn:microsoft.com/office/officeart/2005/8/layout/vList2"/>
    <dgm:cxn modelId="{8F73D719-0851-434D-BB0F-62DB7AC6BCCB}" srcId="{4B679DF8-BD5B-4966-87A7-CE893901D62C}" destId="{6024F741-4EFC-4F15-9B9A-42D72299146E}" srcOrd="0" destOrd="0" parTransId="{4D192DD5-C70D-46C3-952D-1B04FBE379A3}" sibTransId="{24FF3FBE-C266-41F9-8EA8-6D8CD1F965A1}"/>
    <dgm:cxn modelId="{53BFC6A2-D969-4944-AFBB-4E96CC76E44D}" type="presOf" srcId="{4B679DF8-BD5B-4966-87A7-CE893901D62C}" destId="{2DCE0EEC-49D4-4BE3-881A-9903791C5BF2}" srcOrd="0" destOrd="0" presId="urn:microsoft.com/office/officeart/2005/8/layout/vList2"/>
    <dgm:cxn modelId="{DA64F610-A81A-4FBA-91BF-6A14721A78EC}" type="presParOf" srcId="{2DCE0EEC-49D4-4BE3-881A-9903791C5BF2}" destId="{E413C987-3439-459E-90D9-B20B1F663662}" srcOrd="0" destOrd="0" presId="urn:microsoft.com/office/officeart/2005/8/layout/vList2"/>
  </dgm:cxnLst>
  <dgm:bg>
    <a:solidFill>
      <a:schemeClr val="accent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887A460-31AB-4904-947A-FC5FB639C7E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7A7F751-9F4F-41A4-8EC0-4FA38027404A}">
      <dgm:prSet/>
      <dgm:spPr/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ให้ผู้บริหารท้องถิ่น แต่งตั้งพนักงานสำรวจพนักงานประเมิน และพนักงานเก็บภาษี และการปฏิบัติหน้าที่ดังกล่าวให้เป็นเจ้าพนักงาน </a:t>
          </a:r>
          <a:b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ตามประมวลกฎหมายอาญา </a:t>
          </a:r>
          <a:endParaRPr lang="th-TH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7C76572-14AE-4305-BEB1-7A91A26E1D30}" type="parTrans" cxnId="{1BCC1D37-6892-433E-AA55-9CB831C2EC8A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03E3FE2-821E-4347-B3A3-0A6E74B7BF68}" type="sibTrans" cxnId="{1BCC1D37-6892-433E-AA55-9CB831C2EC8A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B34A815-83D5-4B4F-9BA0-6CE3C9BA5AE7}" type="pres">
      <dgm:prSet presAssocID="{6887A460-31AB-4904-947A-FC5FB639C7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88C60A2-8206-4FEC-B3CB-0A852C5EC024}" type="pres">
      <dgm:prSet presAssocID="{D7A7F751-9F4F-41A4-8EC0-4FA38027404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B5F0420-4E38-46E0-9F9E-2697D201748D}" type="presOf" srcId="{D7A7F751-9F4F-41A4-8EC0-4FA38027404A}" destId="{688C60A2-8206-4FEC-B3CB-0A852C5EC024}" srcOrd="0" destOrd="0" presId="urn:microsoft.com/office/officeart/2005/8/layout/vList2"/>
    <dgm:cxn modelId="{1BCC1D37-6892-433E-AA55-9CB831C2EC8A}" srcId="{6887A460-31AB-4904-947A-FC5FB639C7E0}" destId="{D7A7F751-9F4F-41A4-8EC0-4FA38027404A}" srcOrd="0" destOrd="0" parTransId="{C7C76572-14AE-4305-BEB1-7A91A26E1D30}" sibTransId="{C03E3FE2-821E-4347-B3A3-0A6E74B7BF68}"/>
    <dgm:cxn modelId="{143036AB-AB2C-40BC-B8F8-4CD3B99CE7F4}" type="presOf" srcId="{6887A460-31AB-4904-947A-FC5FB639C7E0}" destId="{DB34A815-83D5-4B4F-9BA0-6CE3C9BA5AE7}" srcOrd="0" destOrd="0" presId="urn:microsoft.com/office/officeart/2005/8/layout/vList2"/>
    <dgm:cxn modelId="{3B155BED-EE0D-4D62-AFBB-9BB396EEEEC2}" type="presParOf" srcId="{DB34A815-83D5-4B4F-9BA0-6CE3C9BA5AE7}" destId="{688C60A2-8206-4FEC-B3CB-0A852C5EC0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D2EB53D-6BB5-41D2-A720-BAF20AFA124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EFED721-4FF2-40C4-89A4-55C680D41E35}">
      <dgm:prSet custT="1"/>
      <dgm:spPr/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จัดให้มีการสำรวจที่ดินและสิ่งปลูกสร้างเพื่อทราบข้อมูลที่ดินและสิ่งปลูกสร้างในเขตพื้นที่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30B7F90-D330-4129-B9B9-E89F9F02DA4A}" type="parTrans" cxnId="{F41C2BC4-14A1-4BB2-9BF7-F04AD34A1A3E}">
      <dgm:prSet/>
      <dgm:spPr/>
      <dgm:t>
        <a:bodyPr/>
        <a:lstStyle/>
        <a:p>
          <a:endParaRPr lang="th-TH"/>
        </a:p>
      </dgm:t>
    </dgm:pt>
    <dgm:pt modelId="{E4BF3DD1-F376-45F8-BA5A-F7B238339A5B}" type="sibTrans" cxnId="{F41C2BC4-14A1-4BB2-9BF7-F04AD34A1A3E}">
      <dgm:prSet/>
      <dgm:spPr/>
      <dgm:t>
        <a:bodyPr/>
        <a:lstStyle/>
        <a:p>
          <a:endParaRPr lang="th-TH"/>
        </a:p>
      </dgm:t>
    </dgm:pt>
    <dgm:pt modelId="{D1DD10BB-6956-414F-97AB-3287AD912EBB}">
      <dgm:prSet custT="1"/>
      <dgm:spPr/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ก่อนการสำรวจให้ผู้บริหารประกาศกำหนดระยะเวลา  ทำการสำรวจที่ดินและสิ่งปลูกสร้าง และแต่งตั้งพนักงานสำรวจ โดยปิดประกาศล่วงหน้าไม่น้อยกว่า 15 วัน ณ สำนักงานหรือสถานที่อื่นตามที่เห็นสมควร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FBA308C-6912-456A-A7ED-3A9702D9E0E2}" type="parTrans" cxnId="{6DF36349-A780-4B91-9C54-C88B00A3A54B}">
      <dgm:prSet/>
      <dgm:spPr/>
      <dgm:t>
        <a:bodyPr/>
        <a:lstStyle/>
        <a:p>
          <a:endParaRPr lang="th-TH"/>
        </a:p>
      </dgm:t>
    </dgm:pt>
    <dgm:pt modelId="{A6D3CC6E-F976-46A2-8C43-D96902A35615}" type="sibTrans" cxnId="{6DF36349-A780-4B91-9C54-C88B00A3A54B}">
      <dgm:prSet/>
      <dgm:spPr/>
      <dgm:t>
        <a:bodyPr/>
        <a:lstStyle/>
        <a:p>
          <a:endParaRPr lang="th-TH"/>
        </a:p>
      </dgm:t>
    </dgm:pt>
    <dgm:pt modelId="{55056A91-75F1-4DC9-BBB1-82167E1CEED6}" type="pres">
      <dgm:prSet presAssocID="{BD2EB53D-6BB5-41D2-A720-BAF20AFA124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FBA3681-0C61-42FF-956D-6BD6DDF87C86}" type="pres">
      <dgm:prSet presAssocID="{8EFED721-4FF2-40C4-89A4-55C680D41E35}" presName="parentText" presStyleLbl="node1" presStyleIdx="0" presStyleCnt="2" custScaleY="76961" custLinFactNeighborY="-1370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E0AF2D-4767-468D-AA94-2374367E1AC8}" type="pres">
      <dgm:prSet presAssocID="{E4BF3DD1-F376-45F8-BA5A-F7B238339A5B}" presName="spacer" presStyleCnt="0"/>
      <dgm:spPr/>
    </dgm:pt>
    <dgm:pt modelId="{DF5B5271-B314-4EFD-925E-7089EB291A6C}" type="pres">
      <dgm:prSet presAssocID="{D1DD10BB-6956-414F-97AB-3287AD912EBB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F36349-A780-4B91-9C54-C88B00A3A54B}" srcId="{BD2EB53D-6BB5-41D2-A720-BAF20AFA1242}" destId="{D1DD10BB-6956-414F-97AB-3287AD912EBB}" srcOrd="1" destOrd="0" parTransId="{DFBA308C-6912-456A-A7ED-3A9702D9E0E2}" sibTransId="{A6D3CC6E-F976-46A2-8C43-D96902A35615}"/>
    <dgm:cxn modelId="{47105B33-6593-46E7-95AC-77D123E1DA8C}" type="presOf" srcId="{D1DD10BB-6956-414F-97AB-3287AD912EBB}" destId="{DF5B5271-B314-4EFD-925E-7089EB291A6C}" srcOrd="0" destOrd="0" presId="urn:microsoft.com/office/officeart/2005/8/layout/vList2"/>
    <dgm:cxn modelId="{64DC3CC2-8C9E-48C4-B5C7-DFE79A6C72F7}" type="presOf" srcId="{BD2EB53D-6BB5-41D2-A720-BAF20AFA1242}" destId="{55056A91-75F1-4DC9-BBB1-82167E1CEED6}" srcOrd="0" destOrd="0" presId="urn:microsoft.com/office/officeart/2005/8/layout/vList2"/>
    <dgm:cxn modelId="{DDF57990-939C-46E7-A3EB-D1F4F8E0F580}" type="presOf" srcId="{8EFED721-4FF2-40C4-89A4-55C680D41E35}" destId="{EFBA3681-0C61-42FF-956D-6BD6DDF87C86}" srcOrd="0" destOrd="0" presId="urn:microsoft.com/office/officeart/2005/8/layout/vList2"/>
    <dgm:cxn modelId="{F41C2BC4-14A1-4BB2-9BF7-F04AD34A1A3E}" srcId="{BD2EB53D-6BB5-41D2-A720-BAF20AFA1242}" destId="{8EFED721-4FF2-40C4-89A4-55C680D41E35}" srcOrd="0" destOrd="0" parTransId="{C30B7F90-D330-4129-B9B9-E89F9F02DA4A}" sibTransId="{E4BF3DD1-F376-45F8-BA5A-F7B238339A5B}"/>
    <dgm:cxn modelId="{2DD03B87-6F41-4184-BD86-7780BCF6FD40}" type="presParOf" srcId="{55056A91-75F1-4DC9-BBB1-82167E1CEED6}" destId="{EFBA3681-0C61-42FF-956D-6BD6DDF87C86}" srcOrd="0" destOrd="0" presId="urn:microsoft.com/office/officeart/2005/8/layout/vList2"/>
    <dgm:cxn modelId="{F60D7822-3859-42B6-883C-3B83806D453F}" type="presParOf" srcId="{55056A91-75F1-4DC9-BBB1-82167E1CEED6}" destId="{65E0AF2D-4767-468D-AA94-2374367E1AC8}" srcOrd="1" destOrd="0" presId="urn:microsoft.com/office/officeart/2005/8/layout/vList2"/>
    <dgm:cxn modelId="{746A57F5-367D-4C3B-A353-386EE7DDB31A}" type="presParOf" srcId="{55056A91-75F1-4DC9-BBB1-82167E1CEED6}" destId="{DF5B5271-B314-4EFD-925E-7089EB291A6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870612B-1834-4134-908C-21614EC8BBF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121A511-E5BB-43A2-B415-C05B5958476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พนักงานสำรวจดำเนินการสำรวจที่ดินและสิ่งปลูกสร้างแล้ว ให้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จัดทำบัญชีรายการที่ดินและสิ่งปลูกสร้าง   โดยแสดงประเภท จำนวน ขนาดของที่ดินและสิ่งปลูกสร้าง รายละเอียดต่างๆ ที่จำเป็นแก่การประเมินภาษี ตามระเบียบ ที่ รมว.มท. และให้ประกาศบัญชีดังกล่าว ณ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หรือที่ทำการ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หรือสถานที่อื่น เป็นเวลาไม่น้อยกว่า 30 วัน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D0A55AA-62A5-4D8A-98A7-076FA6CA23E9}" type="sibTrans" cxnId="{1792DC21-3BB0-4B4E-959C-A408EDA50238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065F022-F2DE-4214-9ADD-5203BF563D83}" type="parTrans" cxnId="{1792DC21-3BB0-4B4E-959C-A408EDA50238}">
      <dgm:prSet/>
      <dgm:spPr/>
      <dgm:t>
        <a:bodyPr/>
        <a:lstStyle/>
        <a:p>
          <a:endParaRPr lang="th-TH" sz="4500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1917F18-7EF4-4A18-BA1F-02B17CE492A5}" type="pres">
      <dgm:prSet presAssocID="{8870612B-1834-4134-908C-21614EC8BBF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3A582A7-852D-4ACF-AF5C-225C7DB4EED9}" type="pres">
      <dgm:prSet presAssocID="{9121A511-E5BB-43A2-B415-C05B5958476C}" presName="node" presStyleLbl="node1" presStyleIdx="0" presStyleCnt="1" custScaleX="10776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68895FE-21C0-4532-8099-E152C8B066C9}" type="presOf" srcId="{8870612B-1834-4134-908C-21614EC8BBF0}" destId="{01917F18-7EF4-4A18-BA1F-02B17CE492A5}" srcOrd="0" destOrd="0" presId="urn:microsoft.com/office/officeart/2005/8/layout/default"/>
    <dgm:cxn modelId="{1792DC21-3BB0-4B4E-959C-A408EDA50238}" srcId="{8870612B-1834-4134-908C-21614EC8BBF0}" destId="{9121A511-E5BB-43A2-B415-C05B5958476C}" srcOrd="0" destOrd="0" parTransId="{7065F022-F2DE-4214-9ADD-5203BF563D83}" sibTransId="{3D0A55AA-62A5-4D8A-98A7-076FA6CA23E9}"/>
    <dgm:cxn modelId="{ABFF5704-1359-4504-B654-38581DB91BFE}" type="presOf" srcId="{9121A511-E5BB-43A2-B415-C05B5958476C}" destId="{53A582A7-852D-4ACF-AF5C-225C7DB4EED9}" srcOrd="0" destOrd="0" presId="urn:microsoft.com/office/officeart/2005/8/layout/default"/>
    <dgm:cxn modelId="{58BE5CB1-8E42-452A-A521-09A7F99640E6}" type="presParOf" srcId="{01917F18-7EF4-4A18-BA1F-02B17CE492A5}" destId="{53A582A7-852D-4ACF-AF5C-225C7DB4EED9}" srcOrd="0" destOrd="0" presId="urn:microsoft.com/office/officeart/2005/8/layout/default"/>
  </dgm:cxnLst>
  <dgm:bg>
    <a:solidFill>
      <a:schemeClr val="accent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E6D7A75-86D8-4824-83DD-6AB9A8EC01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B32E551-22E5-41AA-8E1B-B283BC7E6B28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๖. ผู้เสียภาษีเห็นว่าบัญชีรายการที่ดินและสิ่งปลูกสร้างที่จัดทำขึ้นไม่ถูกต้องตามความเป็นจริง ให้ผู้เสียภาษีมีคำร้องแจ้งผู้บริหารท้องถิ่นเพื่อแก้ไขให้ถูกต้อง โดยให้พนักงานสำรวจตรวจสอบข้อเท็จจริงและแจ้งผลการตรวจสอบให้ผู้เสียภาษีทราบ กรณีปรากฏว่า บัญชีดังกล่าวไม่ถูกต้อง ให้ผู้บริหารท้องถิ่น มีอำนาจสั่งแก้ไขเพิ่มเติมบัญชีได้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12082D7-C0BB-4FEC-9978-059E2A8353CC}" type="parTrans" cxnId="{66F54594-DC69-4C5A-A82D-82075CA6D85C}">
      <dgm:prSet/>
      <dgm:spPr/>
      <dgm:t>
        <a:bodyPr/>
        <a:lstStyle/>
        <a:p>
          <a:endParaRPr lang="th-TH"/>
        </a:p>
      </dgm:t>
    </dgm:pt>
    <dgm:pt modelId="{E5A94886-41CC-45D8-A7FC-5E43EADC6BD9}" type="sibTrans" cxnId="{66F54594-DC69-4C5A-A82D-82075CA6D85C}">
      <dgm:prSet/>
      <dgm:spPr/>
      <dgm:t>
        <a:bodyPr/>
        <a:lstStyle/>
        <a:p>
          <a:endParaRPr lang="th-TH"/>
        </a:p>
      </dgm:t>
    </dgm:pt>
    <dgm:pt modelId="{78F51096-7E61-437F-9964-9BD43EDFE30E}" type="pres">
      <dgm:prSet presAssocID="{5E6D7A75-86D8-4824-83DD-6AB9A8EC01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18D7162-89AB-447E-A401-30C26C0D13DE}" type="pres">
      <dgm:prSet presAssocID="{CB32E551-22E5-41AA-8E1B-B283BC7E6B2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6F54594-DC69-4C5A-A82D-82075CA6D85C}" srcId="{5E6D7A75-86D8-4824-83DD-6AB9A8EC01B3}" destId="{CB32E551-22E5-41AA-8E1B-B283BC7E6B28}" srcOrd="0" destOrd="0" parTransId="{812082D7-C0BB-4FEC-9978-059E2A8353CC}" sibTransId="{E5A94886-41CC-45D8-A7FC-5E43EADC6BD9}"/>
    <dgm:cxn modelId="{F6064C50-C699-4460-86C6-CAB3443FC86F}" type="presOf" srcId="{CB32E551-22E5-41AA-8E1B-B283BC7E6B28}" destId="{318D7162-89AB-447E-A401-30C26C0D13DE}" srcOrd="0" destOrd="0" presId="urn:microsoft.com/office/officeart/2005/8/layout/vList2"/>
    <dgm:cxn modelId="{3B0F4822-777A-44BB-8700-A132D6446E74}" type="presOf" srcId="{5E6D7A75-86D8-4824-83DD-6AB9A8EC01B3}" destId="{78F51096-7E61-437F-9964-9BD43EDFE30E}" srcOrd="0" destOrd="0" presId="urn:microsoft.com/office/officeart/2005/8/layout/vList2"/>
    <dgm:cxn modelId="{FDEE0944-64CE-42BE-BEE8-1558DE035C33}" type="presParOf" srcId="{78F51096-7E61-437F-9964-9BD43EDFE30E}" destId="{318D7162-89AB-447E-A401-30C26C0D13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65F43C5-CE7E-4019-85C9-7E9029EC75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1B83324-D4C0-4DF5-9D42-E16231A6FA10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๗. กรณีการใช้ประโยชน์ในที่ดินหรือสิ่งปลูกสร้าง เปลี่ยนแปลงไปไม่ว่าด้วยเหตุใดๆ อันมีผลทำให้ต้องเสียภาษีในอัตราที่สูงขึ้น หรือเป็นเหตุให้การลดหย่อนเปลี่ยนแปลงไป ให้ผู้เสียภาษีแจ้งการเปลี่ยนแปลงดังกล่าวต่อ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ภายใน 30 วัน นับแต่วันที่มีการเปลี่ยนแปลงหรือผู้เสียภาษีรู้ถึงเหตุดังกล่าว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3C96370-D6D8-486E-A168-5AF2313C4C3C}" type="parTrans" cxnId="{E9AB90A6-B945-482B-9557-00EB9706EE36}">
      <dgm:prSet/>
      <dgm:spPr/>
      <dgm:t>
        <a:bodyPr/>
        <a:lstStyle/>
        <a:p>
          <a:endParaRPr lang="th-TH"/>
        </a:p>
      </dgm:t>
    </dgm:pt>
    <dgm:pt modelId="{2F9AA941-BAEC-4017-9A65-6E7A979241D4}" type="sibTrans" cxnId="{E9AB90A6-B945-482B-9557-00EB9706EE36}">
      <dgm:prSet/>
      <dgm:spPr/>
      <dgm:t>
        <a:bodyPr/>
        <a:lstStyle/>
        <a:p>
          <a:endParaRPr lang="th-TH"/>
        </a:p>
      </dgm:t>
    </dgm:pt>
    <dgm:pt modelId="{D6B1815C-5F8A-4057-A174-7FA47CCEDA03}" type="pres">
      <dgm:prSet presAssocID="{B65F43C5-CE7E-4019-85C9-7E9029EC75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5ED7A6E-B888-4CBB-88FC-E3353FDB67D3}" type="pres">
      <dgm:prSet presAssocID="{01B83324-D4C0-4DF5-9D42-E16231A6FA10}" presName="parentText" presStyleLbl="node1" presStyleIdx="0" presStyleCnt="1" custLinFactNeighborY="-178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765C5CF-AA75-4A42-B44C-EF6219988CFB}" type="presOf" srcId="{01B83324-D4C0-4DF5-9D42-E16231A6FA10}" destId="{45ED7A6E-B888-4CBB-88FC-E3353FDB67D3}" srcOrd="0" destOrd="0" presId="urn:microsoft.com/office/officeart/2005/8/layout/vList2"/>
    <dgm:cxn modelId="{E9AB90A6-B945-482B-9557-00EB9706EE36}" srcId="{B65F43C5-CE7E-4019-85C9-7E9029EC75DE}" destId="{01B83324-D4C0-4DF5-9D42-E16231A6FA10}" srcOrd="0" destOrd="0" parTransId="{53C96370-D6D8-486E-A168-5AF2313C4C3C}" sibTransId="{2F9AA941-BAEC-4017-9A65-6E7A979241D4}"/>
    <dgm:cxn modelId="{F467678C-9D75-4CE7-B37A-A066B3D2F017}" type="presOf" srcId="{B65F43C5-CE7E-4019-85C9-7E9029EC75DE}" destId="{D6B1815C-5F8A-4057-A174-7FA47CCEDA03}" srcOrd="0" destOrd="0" presId="urn:microsoft.com/office/officeart/2005/8/layout/vList2"/>
    <dgm:cxn modelId="{3BF39A5D-8C8B-4BCF-8047-B060F4812341}" type="presParOf" srcId="{D6B1815C-5F8A-4057-A174-7FA47CCEDA03}" destId="{45ED7A6E-B888-4CBB-88FC-E3353FDB67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DDC80D9-231E-4B78-8827-365E20A62B5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6EEE27E-6571-4BCF-B039-243F3B3E39E2}">
      <dgm:prSet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8. ให้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กรมธนา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 หรือ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สนง.ธนา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รักษ์พื้นที่       ส่งบัญชีกำหนดราคาประเมินทุนทรัพย์ที่ดิน       สิ่งปลูกสร้าง และห้องชุด ให้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ซึ่งที่ดิน       สิ่งปลูกสร้าง และห้องชุดตั้งอยู่ในเขต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ภายใน 30 วัน นับแต่วันที่คณะอนุกรรมการประจำจังหวัดประกาศใช้ราคาประเมินทุนทรัพย์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0AC0C2A-3614-483D-9A78-DC5D223F2B85}" type="parTrans" cxnId="{B8DE9ECE-D320-4E38-BC14-64C8CFE29122}">
      <dgm:prSet/>
      <dgm:spPr/>
      <dgm:t>
        <a:bodyPr/>
        <a:lstStyle/>
        <a:p>
          <a:pPr algn="thaiDist"/>
          <a:endParaRPr lang="th-TH"/>
        </a:p>
      </dgm:t>
    </dgm:pt>
    <dgm:pt modelId="{A0866F00-73B0-4B5A-B053-F1F7E86054E1}" type="sibTrans" cxnId="{B8DE9ECE-D320-4E38-BC14-64C8CFE29122}">
      <dgm:prSet/>
      <dgm:spPr/>
      <dgm:t>
        <a:bodyPr/>
        <a:lstStyle/>
        <a:p>
          <a:pPr algn="thaiDist"/>
          <a:endParaRPr lang="th-TH"/>
        </a:p>
      </dgm:t>
    </dgm:pt>
    <dgm:pt modelId="{A4D1D8E5-DA5E-43A7-9894-9F3BF538D952}" type="pres">
      <dgm:prSet presAssocID="{0DDC80D9-231E-4B78-8827-365E20A62B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724AC4B-58B6-4AE9-A271-22485B4CFF8D}" type="pres">
      <dgm:prSet presAssocID="{A6EEE27E-6571-4BCF-B039-243F3B3E39E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8DE9ECE-D320-4E38-BC14-64C8CFE29122}" srcId="{0DDC80D9-231E-4B78-8827-365E20A62B54}" destId="{A6EEE27E-6571-4BCF-B039-243F3B3E39E2}" srcOrd="0" destOrd="0" parTransId="{F0AC0C2A-3614-483D-9A78-DC5D223F2B85}" sibTransId="{A0866F00-73B0-4B5A-B053-F1F7E86054E1}"/>
    <dgm:cxn modelId="{B4538E62-0652-4AAD-B862-412C426C006F}" type="presOf" srcId="{A6EEE27E-6571-4BCF-B039-243F3B3E39E2}" destId="{B724AC4B-58B6-4AE9-A271-22485B4CFF8D}" srcOrd="0" destOrd="0" presId="urn:microsoft.com/office/officeart/2005/8/layout/vList2"/>
    <dgm:cxn modelId="{E78F800C-109F-4B5F-A80C-00A5BAB76214}" type="presOf" srcId="{0DDC80D9-231E-4B78-8827-365E20A62B54}" destId="{A4D1D8E5-DA5E-43A7-9894-9F3BF538D952}" srcOrd="0" destOrd="0" presId="urn:microsoft.com/office/officeart/2005/8/layout/vList2"/>
    <dgm:cxn modelId="{52E7A294-BC7D-42A2-B3E8-F712C340A8FD}" type="presParOf" srcId="{A4D1D8E5-DA5E-43A7-9894-9F3BF538D952}" destId="{B724AC4B-58B6-4AE9-A271-22485B4CFF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E52A89F-AEE3-415F-B0F8-68CD4FA2ADC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14035FF-8FAB-4B21-A942-38DCE8B62B5A}">
      <dgm:prSet custT="1"/>
      <dgm:spPr>
        <a:solidFill>
          <a:schemeClr val="accent2"/>
        </a:solidFill>
      </dgm:spPr>
      <dgm:t>
        <a:bodyPr/>
        <a:lstStyle/>
        <a:p>
          <a:pPr algn="thaiDist"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9. ให้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ประกาศราคาประเมินทุนทรัพย์ของที่ดินและสิ่งปลูกสร้าง อัตราภาษีที่จัดเก็บและรายละเอียดอื่น ณ สำนักงานหรือที่ทำการ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ก่อนวันที่ 1 กุมภาพันธ์ของปี ทั้งนี้ ตามหลักเกณฑ์และวิธีการที่กำหนดในกฎกระทรวง 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3B4C3CF-A898-45C0-8128-48D769FC0CB6}" type="parTrans" cxnId="{EAA83EF9-870E-43EC-80FA-5F694A98E658}">
      <dgm:prSet/>
      <dgm:spPr/>
      <dgm:t>
        <a:bodyPr/>
        <a:lstStyle/>
        <a:p>
          <a:endParaRPr lang="th-TH"/>
        </a:p>
      </dgm:t>
    </dgm:pt>
    <dgm:pt modelId="{5A91EF2D-BB63-4F5B-A77B-63D61E8B43B7}" type="sibTrans" cxnId="{EAA83EF9-870E-43EC-80FA-5F694A98E658}">
      <dgm:prSet/>
      <dgm:spPr/>
      <dgm:t>
        <a:bodyPr/>
        <a:lstStyle/>
        <a:p>
          <a:endParaRPr lang="th-TH"/>
        </a:p>
      </dgm:t>
    </dgm:pt>
    <dgm:pt modelId="{9122ADFF-7137-4E57-BA7C-441350C0E9F3}" type="pres">
      <dgm:prSet presAssocID="{8E52A89F-AEE3-415F-B0F8-68CD4FA2AD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B00403B-09C1-46EC-8328-4A32D15EFDE6}" type="pres">
      <dgm:prSet presAssocID="{714035FF-8FAB-4B21-A942-38DCE8B62B5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A97B4C9-2858-4B3A-BFDA-6DE51720EF8F}" type="presOf" srcId="{8E52A89F-AEE3-415F-B0F8-68CD4FA2ADCC}" destId="{9122ADFF-7137-4E57-BA7C-441350C0E9F3}" srcOrd="0" destOrd="0" presId="urn:microsoft.com/office/officeart/2005/8/layout/vList2"/>
    <dgm:cxn modelId="{C5D0DC22-A002-4DC0-A5AA-3DB630776436}" type="presOf" srcId="{714035FF-8FAB-4B21-A942-38DCE8B62B5A}" destId="{4B00403B-09C1-46EC-8328-4A32D15EFDE6}" srcOrd="0" destOrd="0" presId="urn:microsoft.com/office/officeart/2005/8/layout/vList2"/>
    <dgm:cxn modelId="{EAA83EF9-870E-43EC-80FA-5F694A98E658}" srcId="{8E52A89F-AEE3-415F-B0F8-68CD4FA2ADCC}" destId="{714035FF-8FAB-4B21-A942-38DCE8B62B5A}" srcOrd="0" destOrd="0" parTransId="{73B4C3CF-A898-45C0-8128-48D769FC0CB6}" sibTransId="{5A91EF2D-BB63-4F5B-A77B-63D61E8B43B7}"/>
    <dgm:cxn modelId="{B1AC950C-5291-43D4-B846-C952BB8DA490}" type="presParOf" srcId="{9122ADFF-7137-4E57-BA7C-441350C0E9F3}" destId="{4B00403B-09C1-46EC-8328-4A32D15EFD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FBAFBE5F-487A-4926-9CF7-27A93EDA78B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2F86275-4ADA-414A-A565-ACCBBC001B8C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ให้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แจ้งการประเมินภาษี โดยส่งแบบประเมินให้แก่ผู้เสียภาษีภายในเดือนกุมภาพันธ์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B562C40-96B2-4B9C-B195-F6577A203954}" type="parTrans" cxnId="{B9FCD1D7-7967-46FA-A9E9-8CD5DE7F5822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B3447CB-C848-43B3-9E9A-D2565E851C79}" type="sibTrans" cxnId="{B9FCD1D7-7967-46FA-A9E9-8CD5DE7F5822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5D9A5C5F-5C75-4348-891D-B2F0DE93C1C0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ผู้เสียภาษีมีหน้าที่ชำระภาษี ภายในเดือนเมษายนของปี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1997C80-9E18-4A99-8DC9-0D1EF407B22C}" type="parTrans" cxnId="{88C627E3-556E-46E0-A4C1-1DAE4A92E242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AAD6F39-A795-4066-B47D-5E1D86E81288}" type="sibTrans" cxnId="{88C627E3-556E-46E0-A4C1-1DAE4A92E242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54F8D22-1F81-43D6-9F0D-CBCF0F732885}" type="pres">
      <dgm:prSet presAssocID="{FBAFBE5F-487A-4926-9CF7-27A93EDA78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2463ED3-3757-4558-8F1F-08C731E1EAFC}" type="pres">
      <dgm:prSet presAssocID="{A2F86275-4ADA-414A-A565-ACCBBC001B8C}" presName="parentText" presStyleLbl="node1" presStyleIdx="0" presStyleCnt="2" custLinFactY="-1382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944B6E8-7165-41E4-9B3F-CAC4C4D37FBE}" type="pres">
      <dgm:prSet presAssocID="{FB3447CB-C848-43B3-9E9A-D2565E851C79}" presName="spacer" presStyleCnt="0"/>
      <dgm:spPr/>
    </dgm:pt>
    <dgm:pt modelId="{457210C1-0CE9-49C8-A4E0-E1D7FF0E6E51}" type="pres">
      <dgm:prSet presAssocID="{5D9A5C5F-5C75-4348-891D-B2F0DE93C1C0}" presName="parentText" presStyleLbl="node1" presStyleIdx="1" presStyleCnt="2" custLinFactNeighborY="-4426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94AE061-A9BD-480E-8054-F42C88BB3464}" type="presOf" srcId="{5D9A5C5F-5C75-4348-891D-B2F0DE93C1C0}" destId="{457210C1-0CE9-49C8-A4E0-E1D7FF0E6E51}" srcOrd="0" destOrd="0" presId="urn:microsoft.com/office/officeart/2005/8/layout/vList2"/>
    <dgm:cxn modelId="{696FB6A6-F935-493D-AECA-54EC0CC310C5}" type="presOf" srcId="{A2F86275-4ADA-414A-A565-ACCBBC001B8C}" destId="{52463ED3-3757-4558-8F1F-08C731E1EAFC}" srcOrd="0" destOrd="0" presId="urn:microsoft.com/office/officeart/2005/8/layout/vList2"/>
    <dgm:cxn modelId="{B9FCD1D7-7967-46FA-A9E9-8CD5DE7F5822}" srcId="{FBAFBE5F-487A-4926-9CF7-27A93EDA78BD}" destId="{A2F86275-4ADA-414A-A565-ACCBBC001B8C}" srcOrd="0" destOrd="0" parTransId="{FB562C40-96B2-4B9C-B195-F6577A203954}" sibTransId="{FB3447CB-C848-43B3-9E9A-D2565E851C79}"/>
    <dgm:cxn modelId="{88C627E3-556E-46E0-A4C1-1DAE4A92E242}" srcId="{FBAFBE5F-487A-4926-9CF7-27A93EDA78BD}" destId="{5D9A5C5F-5C75-4348-891D-B2F0DE93C1C0}" srcOrd="1" destOrd="0" parTransId="{01997C80-9E18-4A99-8DC9-0D1EF407B22C}" sibTransId="{EAAD6F39-A795-4066-B47D-5E1D86E81288}"/>
    <dgm:cxn modelId="{5908BC26-4210-43BE-AACC-71DD14A62C05}" type="presOf" srcId="{FBAFBE5F-487A-4926-9CF7-27A93EDA78BD}" destId="{C54F8D22-1F81-43D6-9F0D-CBCF0F732885}" srcOrd="0" destOrd="0" presId="urn:microsoft.com/office/officeart/2005/8/layout/vList2"/>
    <dgm:cxn modelId="{E4E9B273-DECF-4C34-972C-91FA1022C194}" type="presParOf" srcId="{C54F8D22-1F81-43D6-9F0D-CBCF0F732885}" destId="{52463ED3-3757-4558-8F1F-08C731E1EAFC}" srcOrd="0" destOrd="0" presId="urn:microsoft.com/office/officeart/2005/8/layout/vList2"/>
    <dgm:cxn modelId="{9F48AA5B-A8CA-4EAC-BD93-AB442B06476A}" type="presParOf" srcId="{C54F8D22-1F81-43D6-9F0D-CBCF0F732885}" destId="{C944B6E8-7165-41E4-9B3F-CAC4C4D37FBE}" srcOrd="1" destOrd="0" presId="urn:microsoft.com/office/officeart/2005/8/layout/vList2"/>
    <dgm:cxn modelId="{1CF8EEE1-4C0A-45F4-9436-FDC5BA06F5DF}" type="presParOf" srcId="{C54F8D22-1F81-43D6-9F0D-CBCF0F732885}" destId="{457210C1-0CE9-49C8-A4E0-E1D7FF0E6E5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C829557-AE54-4365-838A-05DAB5B3A0B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8DA9A3E-1CEE-4E5F-B8A1-C794D5FB9E7E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th-TH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ผู้เสียภาษีอาจขอผ่อนชำระภาษีเป็นงวดๆงวดละเท่ากันก็ได้ จำนวนงวดและจำนวนเงินให้เป็นไปตามหลักเกณฑ์และวิธีการในกฎกระทรวง</a:t>
          </a:r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0E56676-6611-4796-B0D5-9F0F60F8A70F}" type="parTrans" cxnId="{71B29B1A-2CFB-4C95-8AB5-E4045F5D0EDA}">
      <dgm:prSet/>
      <dgm:spPr/>
      <dgm:t>
        <a:bodyPr/>
        <a:lstStyle/>
        <a:p>
          <a:endParaRPr lang="th-TH"/>
        </a:p>
      </dgm:t>
    </dgm:pt>
    <dgm:pt modelId="{60250773-827C-4AF6-9159-6780BD9FE28A}" type="sibTrans" cxnId="{71B29B1A-2CFB-4C95-8AB5-E4045F5D0EDA}">
      <dgm:prSet/>
      <dgm:spPr/>
      <dgm:t>
        <a:bodyPr/>
        <a:lstStyle/>
        <a:p>
          <a:endParaRPr lang="th-TH"/>
        </a:p>
      </dgm:t>
    </dgm:pt>
    <dgm:pt modelId="{81832086-721C-4876-914C-1889ACF78BBC}" type="pres">
      <dgm:prSet presAssocID="{3C829557-AE54-4365-838A-05DAB5B3A0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2DC2313-5399-417B-BBA0-577A654E0596}" type="pres">
      <dgm:prSet presAssocID="{E8DA9A3E-1CEE-4E5F-B8A1-C794D5FB9E7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1B29B1A-2CFB-4C95-8AB5-E4045F5D0EDA}" srcId="{3C829557-AE54-4365-838A-05DAB5B3A0B2}" destId="{E8DA9A3E-1CEE-4E5F-B8A1-C794D5FB9E7E}" srcOrd="0" destOrd="0" parTransId="{D0E56676-6611-4796-B0D5-9F0F60F8A70F}" sibTransId="{60250773-827C-4AF6-9159-6780BD9FE28A}"/>
    <dgm:cxn modelId="{2F50C041-E930-4495-A5EF-016F73CE6287}" type="presOf" srcId="{3C829557-AE54-4365-838A-05DAB5B3A0B2}" destId="{81832086-721C-4876-914C-1889ACF78BBC}" srcOrd="0" destOrd="0" presId="urn:microsoft.com/office/officeart/2005/8/layout/vList2"/>
    <dgm:cxn modelId="{5765490B-7A7F-4541-8957-1E983F4B2E37}" type="presOf" srcId="{E8DA9A3E-1CEE-4E5F-B8A1-C794D5FB9E7E}" destId="{42DC2313-5399-417B-BBA0-577A654E0596}" srcOrd="0" destOrd="0" presId="urn:microsoft.com/office/officeart/2005/8/layout/vList2"/>
    <dgm:cxn modelId="{EFF43702-1179-4658-825A-374C46E6922F}" type="presParOf" srcId="{81832086-721C-4876-914C-1889ACF78BBC}" destId="{42DC2313-5399-417B-BBA0-577A654E059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566AE1-41A6-414F-BD07-87BC6596437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72BD8AA-3934-40F1-8443-4781ED10B31C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 เทศบาล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อบต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กทม. และเมืองพัทยา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B2E01E4-ADBB-4FCA-A32C-37EC735D9897}" type="parTrans" cxnId="{1042A37B-5AA2-47BA-B1AC-E039EBED354C}">
      <dgm:prSet/>
      <dgm:spPr/>
      <dgm:t>
        <a:bodyPr/>
        <a:lstStyle/>
        <a:p>
          <a:endParaRPr lang="th-TH"/>
        </a:p>
      </dgm:t>
    </dgm:pt>
    <dgm:pt modelId="{1D2B3523-B779-4A7B-8E61-CC93E262C9E3}" type="sibTrans" cxnId="{1042A37B-5AA2-47BA-B1AC-E039EBED354C}">
      <dgm:prSet/>
      <dgm:spPr>
        <a:solidFill>
          <a:schemeClr val="accent1"/>
        </a:solidFill>
      </dgm:spPr>
      <dgm:t>
        <a:bodyPr/>
        <a:lstStyle/>
        <a:p>
          <a:endParaRPr lang="th-TH"/>
        </a:p>
      </dgm:t>
    </dgm:pt>
    <dgm:pt modelId="{816FE9D7-8DB1-4EE6-A6C7-091C8B0D3011}">
      <dgm:prSet custT="1"/>
      <dgm:spPr>
        <a:solidFill>
          <a:schemeClr val="accent2"/>
        </a:solidFill>
      </dgm:spPr>
      <dgm:t>
        <a:bodyPr/>
        <a:lstStyle/>
        <a:p>
          <a:pPr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 ภาษีที่จัดเก็บ     ในเขต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ใด     ให้เป็นรายได้ของ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นั้น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0D28CA9-0EE6-4E5A-B169-379C62E7BB65}" type="parTrans" cxnId="{F25BE019-C567-4910-91DF-983E4CD9BEBA}">
      <dgm:prSet/>
      <dgm:spPr/>
      <dgm:t>
        <a:bodyPr/>
        <a:lstStyle/>
        <a:p>
          <a:endParaRPr lang="th-TH"/>
        </a:p>
      </dgm:t>
    </dgm:pt>
    <dgm:pt modelId="{264DC6B3-7752-4132-9D3D-CC6F9299B77C}" type="sibTrans" cxnId="{F25BE019-C567-4910-91DF-983E4CD9BEBA}">
      <dgm:prSet/>
      <dgm:spPr/>
      <dgm:t>
        <a:bodyPr/>
        <a:lstStyle/>
        <a:p>
          <a:endParaRPr lang="th-TH"/>
        </a:p>
      </dgm:t>
    </dgm:pt>
    <dgm:pt modelId="{5153F151-2AA3-4C1F-A3D9-408E5B89A27A}" type="pres">
      <dgm:prSet presAssocID="{A2566AE1-41A6-414F-BD07-87BC6596437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2928677-2AFA-4A6C-BDFE-33FDF523590F}" type="pres">
      <dgm:prSet presAssocID="{472BD8AA-3934-40F1-8443-4781ED10B31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24C81A-0710-4842-8346-D508E10E3E2B}" type="pres">
      <dgm:prSet presAssocID="{1D2B3523-B779-4A7B-8E61-CC93E262C9E3}" presName="sibTrans" presStyleLbl="sibTrans2D1" presStyleIdx="0" presStyleCnt="1"/>
      <dgm:spPr/>
      <dgm:t>
        <a:bodyPr/>
        <a:lstStyle/>
        <a:p>
          <a:endParaRPr lang="th-TH"/>
        </a:p>
      </dgm:t>
    </dgm:pt>
    <dgm:pt modelId="{D7A43557-A00C-4A47-A954-6AE95A70DE03}" type="pres">
      <dgm:prSet presAssocID="{1D2B3523-B779-4A7B-8E61-CC93E262C9E3}" presName="connectorText" presStyleLbl="sibTrans2D1" presStyleIdx="0" presStyleCnt="1"/>
      <dgm:spPr/>
      <dgm:t>
        <a:bodyPr/>
        <a:lstStyle/>
        <a:p>
          <a:endParaRPr lang="th-TH"/>
        </a:p>
      </dgm:t>
    </dgm:pt>
    <dgm:pt modelId="{E55D5A2B-EE8C-41AB-80BC-B3B9E26C662A}" type="pres">
      <dgm:prSet presAssocID="{816FE9D7-8DB1-4EE6-A6C7-091C8B0D301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C92D014-02AE-4FD2-B082-D97882819F43}" type="presOf" srcId="{1D2B3523-B779-4A7B-8E61-CC93E262C9E3}" destId="{D7A43557-A00C-4A47-A954-6AE95A70DE03}" srcOrd="1" destOrd="0" presId="urn:microsoft.com/office/officeart/2005/8/layout/process1"/>
    <dgm:cxn modelId="{F25BE019-C567-4910-91DF-983E4CD9BEBA}" srcId="{A2566AE1-41A6-414F-BD07-87BC65964370}" destId="{816FE9D7-8DB1-4EE6-A6C7-091C8B0D3011}" srcOrd="1" destOrd="0" parTransId="{20D28CA9-0EE6-4E5A-B169-379C62E7BB65}" sibTransId="{264DC6B3-7752-4132-9D3D-CC6F9299B77C}"/>
    <dgm:cxn modelId="{29FAF3F5-F524-4693-A204-6DCE8DF4DA2A}" type="presOf" srcId="{A2566AE1-41A6-414F-BD07-87BC65964370}" destId="{5153F151-2AA3-4C1F-A3D9-408E5B89A27A}" srcOrd="0" destOrd="0" presId="urn:microsoft.com/office/officeart/2005/8/layout/process1"/>
    <dgm:cxn modelId="{35528373-DF8C-41A3-ACB9-C164E66D4E5D}" type="presOf" srcId="{816FE9D7-8DB1-4EE6-A6C7-091C8B0D3011}" destId="{E55D5A2B-EE8C-41AB-80BC-B3B9E26C662A}" srcOrd="0" destOrd="0" presId="urn:microsoft.com/office/officeart/2005/8/layout/process1"/>
    <dgm:cxn modelId="{918CBD75-29FB-4216-BBC4-54B716D537F0}" type="presOf" srcId="{1D2B3523-B779-4A7B-8E61-CC93E262C9E3}" destId="{3524C81A-0710-4842-8346-D508E10E3E2B}" srcOrd="0" destOrd="0" presId="urn:microsoft.com/office/officeart/2005/8/layout/process1"/>
    <dgm:cxn modelId="{1E518984-6400-4954-A83C-3763644E7AF3}" type="presOf" srcId="{472BD8AA-3934-40F1-8443-4781ED10B31C}" destId="{42928677-2AFA-4A6C-BDFE-33FDF523590F}" srcOrd="0" destOrd="0" presId="urn:microsoft.com/office/officeart/2005/8/layout/process1"/>
    <dgm:cxn modelId="{1042A37B-5AA2-47BA-B1AC-E039EBED354C}" srcId="{A2566AE1-41A6-414F-BD07-87BC65964370}" destId="{472BD8AA-3934-40F1-8443-4781ED10B31C}" srcOrd="0" destOrd="0" parTransId="{FB2E01E4-ADBB-4FCA-A32C-37EC735D9897}" sibTransId="{1D2B3523-B779-4A7B-8E61-CC93E262C9E3}"/>
    <dgm:cxn modelId="{9DE9CD8B-8D7D-478E-AF0C-C06255A2E212}" type="presParOf" srcId="{5153F151-2AA3-4C1F-A3D9-408E5B89A27A}" destId="{42928677-2AFA-4A6C-BDFE-33FDF523590F}" srcOrd="0" destOrd="0" presId="urn:microsoft.com/office/officeart/2005/8/layout/process1"/>
    <dgm:cxn modelId="{3B842060-DF5E-422C-A61A-7737753186BB}" type="presParOf" srcId="{5153F151-2AA3-4C1F-A3D9-408E5B89A27A}" destId="{3524C81A-0710-4842-8346-D508E10E3E2B}" srcOrd="1" destOrd="0" presId="urn:microsoft.com/office/officeart/2005/8/layout/process1"/>
    <dgm:cxn modelId="{F996A237-D2FB-48A4-B9DA-FAA4251A2DBE}" type="presParOf" srcId="{3524C81A-0710-4842-8346-D508E10E3E2B}" destId="{D7A43557-A00C-4A47-A954-6AE95A70DE03}" srcOrd="0" destOrd="0" presId="urn:microsoft.com/office/officeart/2005/8/layout/process1"/>
    <dgm:cxn modelId="{98C33341-ABD3-4AC7-987F-A7D49D5DA207}" type="presParOf" srcId="{5153F151-2AA3-4C1F-A3D9-408E5B89A27A}" destId="{E55D5A2B-EE8C-41AB-80BC-B3B9E26C662A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EB7DE92E-3928-443C-B3F4-3BEEE738A5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9E40567-651B-4658-8569-A4C076D34E90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ภาษีที่มิได้ชำระภายในเวลาที่กำหนด ให้ถือเป็นภาษีค้างชำระ (ชำระภายในเดือนเมษายนของปี)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2FE25E4-355C-4FC7-B105-93C2F2AC8DD4}" type="parTrans" cxnId="{8A6516D9-FC1F-4343-B522-4F5A5DC67C0D}">
      <dgm:prSet/>
      <dgm:spPr/>
      <dgm:t>
        <a:bodyPr/>
        <a:lstStyle/>
        <a:p>
          <a:endParaRPr lang="th-TH"/>
        </a:p>
      </dgm:t>
    </dgm:pt>
    <dgm:pt modelId="{B3D8E0D2-88F7-45FC-916A-A884D32BAA3C}" type="sibTrans" cxnId="{8A6516D9-FC1F-4343-B522-4F5A5DC67C0D}">
      <dgm:prSet/>
      <dgm:spPr/>
      <dgm:t>
        <a:bodyPr/>
        <a:lstStyle/>
        <a:p>
          <a:endParaRPr lang="th-TH"/>
        </a:p>
      </dgm:t>
    </dgm:pt>
    <dgm:pt modelId="{F5EA6968-3244-4202-BEC7-86A0150132A6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ให้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มีหนังสือแจ้งเตือนผู้เสียภาษีที่มีภาษีค้างชำระมาชำระภาษีพร้อมเบี้ยปรับและเงินเพิ่ม 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99FB07B-3A9A-47C5-A80C-D991F60F7A57}" type="parTrans" cxnId="{88594C6F-3CEA-437A-A355-836E33078B56}">
      <dgm:prSet/>
      <dgm:spPr/>
      <dgm:t>
        <a:bodyPr/>
        <a:lstStyle/>
        <a:p>
          <a:endParaRPr lang="th-TH"/>
        </a:p>
      </dgm:t>
    </dgm:pt>
    <dgm:pt modelId="{8186EDD7-57F9-471B-928E-FAF7B1CEEDA4}" type="sibTrans" cxnId="{88594C6F-3CEA-437A-A355-836E33078B56}">
      <dgm:prSet/>
      <dgm:spPr/>
      <dgm:t>
        <a:bodyPr/>
        <a:lstStyle/>
        <a:p>
          <a:endParaRPr lang="th-TH"/>
        </a:p>
      </dgm:t>
    </dgm:pt>
    <dgm:pt modelId="{A9015CD5-613B-4C44-A781-AE9A68FD3B8C}" type="pres">
      <dgm:prSet presAssocID="{EB7DE92E-3928-443C-B3F4-3BEEE738A5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797EE90-8A5F-4AEB-A558-8ED235CF31DF}" type="pres">
      <dgm:prSet presAssocID="{99E40567-651B-4658-8569-A4C076D34E90}" presName="parentText" presStyleLbl="node1" presStyleIdx="0" presStyleCnt="2" custLinFactNeighborY="-5013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B5C3490-E84A-4B2B-8296-9802DBA4073A}" type="pres">
      <dgm:prSet presAssocID="{B3D8E0D2-88F7-45FC-916A-A884D32BAA3C}" presName="spacer" presStyleCnt="0"/>
      <dgm:spPr/>
    </dgm:pt>
    <dgm:pt modelId="{1B35DFFC-202E-4DDF-ABE2-EC91AFE433C5}" type="pres">
      <dgm:prSet presAssocID="{F5EA6968-3244-4202-BEC7-86A0150132A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A6516D9-FC1F-4343-B522-4F5A5DC67C0D}" srcId="{EB7DE92E-3928-443C-B3F4-3BEEE738A5D4}" destId="{99E40567-651B-4658-8569-A4C076D34E90}" srcOrd="0" destOrd="0" parTransId="{42FE25E4-355C-4FC7-B105-93C2F2AC8DD4}" sibTransId="{B3D8E0D2-88F7-45FC-916A-A884D32BAA3C}"/>
    <dgm:cxn modelId="{88594C6F-3CEA-437A-A355-836E33078B56}" srcId="{EB7DE92E-3928-443C-B3F4-3BEEE738A5D4}" destId="{F5EA6968-3244-4202-BEC7-86A0150132A6}" srcOrd="1" destOrd="0" parTransId="{F99FB07B-3A9A-47C5-A80C-D991F60F7A57}" sibTransId="{8186EDD7-57F9-471B-928E-FAF7B1CEEDA4}"/>
    <dgm:cxn modelId="{E43DDB41-010B-41BC-8C07-14DE2922033B}" type="presOf" srcId="{F5EA6968-3244-4202-BEC7-86A0150132A6}" destId="{1B35DFFC-202E-4DDF-ABE2-EC91AFE433C5}" srcOrd="0" destOrd="0" presId="urn:microsoft.com/office/officeart/2005/8/layout/vList2"/>
    <dgm:cxn modelId="{AE10F6B3-E619-4EF7-BE3F-0EA5E1C1EAA0}" type="presOf" srcId="{EB7DE92E-3928-443C-B3F4-3BEEE738A5D4}" destId="{A9015CD5-613B-4C44-A781-AE9A68FD3B8C}" srcOrd="0" destOrd="0" presId="urn:microsoft.com/office/officeart/2005/8/layout/vList2"/>
    <dgm:cxn modelId="{CF2947A8-ECBF-48A4-95A5-B1DECF8374B9}" type="presOf" srcId="{99E40567-651B-4658-8569-A4C076D34E90}" destId="{3797EE90-8A5F-4AEB-A558-8ED235CF31DF}" srcOrd="0" destOrd="0" presId="urn:microsoft.com/office/officeart/2005/8/layout/vList2"/>
    <dgm:cxn modelId="{3E883EC2-2FD6-498A-BCD9-D91900CE83C5}" type="presParOf" srcId="{A9015CD5-613B-4C44-A781-AE9A68FD3B8C}" destId="{3797EE90-8A5F-4AEB-A558-8ED235CF31DF}" srcOrd="0" destOrd="0" presId="urn:microsoft.com/office/officeart/2005/8/layout/vList2"/>
    <dgm:cxn modelId="{2B5584FF-7D11-4618-BFC5-ABC790B9F9CD}" type="presParOf" srcId="{A9015CD5-613B-4C44-A781-AE9A68FD3B8C}" destId="{AB5C3490-E84A-4B2B-8296-9802DBA4073A}" srcOrd="1" destOrd="0" presId="urn:microsoft.com/office/officeart/2005/8/layout/vList2"/>
    <dgm:cxn modelId="{36C711F4-72B5-42AA-9E5C-DF20951441FA}" type="presParOf" srcId="{A9015CD5-613B-4C44-A781-AE9A68FD3B8C}" destId="{1B35DFFC-202E-4DDF-ABE2-EC91AFE433C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068C807-5C67-47F6-B16F-1B15FB31726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F855ADF-F60E-45A4-A9E2-B865BDA7E21D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ให้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แจ้งรายการภาษีค้างชำระให้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.ที่ดิน หรือ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.ที่ดินสาขาทราบภายในเดือนมิถุนายนของปี เพื่อใช้เป็นข้อมูลในการจดทะเบียนสิทธิและนิติกรรมโอนกรรมสิทธิ์หรือสิทธิครอบครองในที่ดินและอสังหาริมทรัพย์  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DF360A8-D84E-40F2-9DBC-E687DAC0DA33}" type="parTrans" cxnId="{3CCD8699-C9C3-4C9D-A3BB-F1D436838820}">
      <dgm:prSet/>
      <dgm:spPr/>
      <dgm:t>
        <a:bodyPr/>
        <a:lstStyle/>
        <a:p>
          <a:endParaRPr lang="th-TH"/>
        </a:p>
      </dgm:t>
    </dgm:pt>
    <dgm:pt modelId="{35F8B112-91DD-4250-861C-BE89B45256D6}" type="sibTrans" cxnId="{3CCD8699-C9C3-4C9D-A3BB-F1D436838820}">
      <dgm:prSet/>
      <dgm:spPr/>
      <dgm:t>
        <a:bodyPr/>
        <a:lstStyle/>
        <a:p>
          <a:endParaRPr lang="th-TH"/>
        </a:p>
      </dgm:t>
    </dgm:pt>
    <dgm:pt modelId="{F4961CAC-1019-41E3-A4DC-7777C3D1B230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การจดทะเบียนสิทธิและนิติกรรมโอนกรรมสิทธิ์ หรือสิทธิครอบครองที่ดินหรือสิ่งปลูกสร้างที่มีภาษีค้างชำระจะกระทำมิได้ เมื่อปรากฏหลักฐานจาก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ว่าที่ดินหรือสิ่งปลูกสร้างมีภาษีค้างชำระ                              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F84FDF6-8800-4B02-937F-F727CC1BCE19}" type="parTrans" cxnId="{A25DE582-C915-42AA-86FB-E07758B39BA2}">
      <dgm:prSet/>
      <dgm:spPr/>
      <dgm:t>
        <a:bodyPr/>
        <a:lstStyle/>
        <a:p>
          <a:endParaRPr lang="th-TH"/>
        </a:p>
      </dgm:t>
    </dgm:pt>
    <dgm:pt modelId="{61486F4D-06F1-452E-900E-75E5F9F47756}" type="sibTrans" cxnId="{A25DE582-C915-42AA-86FB-E07758B39BA2}">
      <dgm:prSet/>
      <dgm:spPr/>
      <dgm:t>
        <a:bodyPr/>
        <a:lstStyle/>
        <a:p>
          <a:endParaRPr lang="th-TH"/>
        </a:p>
      </dgm:t>
    </dgm:pt>
    <dgm:pt modelId="{923D131F-7C2C-4F49-B332-37D04F3F2991}" type="pres">
      <dgm:prSet presAssocID="{A068C807-5C67-47F6-B16F-1B15FB31726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747DF97-FD86-4BEF-9522-FE49C3220B0F}" type="pres">
      <dgm:prSet presAssocID="{2F855ADF-F60E-45A4-A9E2-B865BDA7E21D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D8C3C0C-63F0-4ACB-B6B3-FD4AE45EBF90}" type="pres">
      <dgm:prSet presAssocID="{35F8B112-91DD-4250-861C-BE89B45256D6}" presName="spacer" presStyleCnt="0"/>
      <dgm:spPr/>
    </dgm:pt>
    <dgm:pt modelId="{B82691E2-BB38-4EE7-BDD7-BE01F8E29677}" type="pres">
      <dgm:prSet presAssocID="{F4961CAC-1019-41E3-A4DC-7777C3D1B23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25DE582-C915-42AA-86FB-E07758B39BA2}" srcId="{A068C807-5C67-47F6-B16F-1B15FB31726E}" destId="{F4961CAC-1019-41E3-A4DC-7777C3D1B230}" srcOrd="1" destOrd="0" parTransId="{0F84FDF6-8800-4B02-937F-F727CC1BCE19}" sibTransId="{61486F4D-06F1-452E-900E-75E5F9F47756}"/>
    <dgm:cxn modelId="{5A152A96-5FDB-4D48-AF77-07CDB9575025}" type="presOf" srcId="{A068C807-5C67-47F6-B16F-1B15FB31726E}" destId="{923D131F-7C2C-4F49-B332-37D04F3F2991}" srcOrd="0" destOrd="0" presId="urn:microsoft.com/office/officeart/2005/8/layout/vList2"/>
    <dgm:cxn modelId="{6B112B0C-7E9F-47E7-8EC0-39636323F382}" type="presOf" srcId="{2F855ADF-F60E-45A4-A9E2-B865BDA7E21D}" destId="{9747DF97-FD86-4BEF-9522-FE49C3220B0F}" srcOrd="0" destOrd="0" presId="urn:microsoft.com/office/officeart/2005/8/layout/vList2"/>
    <dgm:cxn modelId="{3CCD8699-C9C3-4C9D-A3BB-F1D436838820}" srcId="{A068C807-5C67-47F6-B16F-1B15FB31726E}" destId="{2F855ADF-F60E-45A4-A9E2-B865BDA7E21D}" srcOrd="0" destOrd="0" parTransId="{6DF360A8-D84E-40F2-9DBC-E687DAC0DA33}" sibTransId="{35F8B112-91DD-4250-861C-BE89B45256D6}"/>
    <dgm:cxn modelId="{BD3863EE-4E65-4436-80BA-9BC8AB7C2283}" type="presOf" srcId="{F4961CAC-1019-41E3-A4DC-7777C3D1B230}" destId="{B82691E2-BB38-4EE7-BDD7-BE01F8E29677}" srcOrd="0" destOrd="0" presId="urn:microsoft.com/office/officeart/2005/8/layout/vList2"/>
    <dgm:cxn modelId="{F5AA0075-826A-4268-BE3E-5A6AF86DC07F}" type="presParOf" srcId="{923D131F-7C2C-4F49-B332-37D04F3F2991}" destId="{9747DF97-FD86-4BEF-9522-FE49C3220B0F}" srcOrd="0" destOrd="0" presId="urn:microsoft.com/office/officeart/2005/8/layout/vList2"/>
    <dgm:cxn modelId="{11CDA1BE-E021-432E-9BCE-78609160437A}" type="presParOf" srcId="{923D131F-7C2C-4F49-B332-37D04F3F2991}" destId="{DD8C3C0C-63F0-4ACB-B6B3-FD4AE45EBF90}" srcOrd="1" destOrd="0" presId="urn:microsoft.com/office/officeart/2005/8/layout/vList2"/>
    <dgm:cxn modelId="{C821A117-1659-4B54-BFCB-58767B17EE2A}" type="presParOf" srcId="{923D131F-7C2C-4F49-B332-37D04F3F2991}" destId="{B82691E2-BB38-4EE7-BDD7-BE01F8E2967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94A95660-DF54-43B5-B137-14858365DAE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6EF8EC4-3DA2-4215-BCF8-92A049DBBDC9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ถ้าผู้เสียภาษีมิได้ชำระภาษี เบี้ยปรับ และเงินเพิ่มภายในเวลาที่กำหนดในหนังสือแจ้งเตือนตามข้อ 2 เมื่อพ้น 90 วัน นับแต่วันที่ได้รับหนังสือเตือนแล้ว  ให้ผู้บริหารท้องถิ่นมีอำนาจออกคำสั่งเป็นหนังสือ ยึด อายัด และขายทอดตลาดทรัพย์สินของผู้เสียภาษี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7B5AB1E-B10E-4820-989F-FA37FE70A042}" type="parTrans" cxnId="{F7611ADA-594A-4B3F-BB4B-56776E584AF5}">
      <dgm:prSet/>
      <dgm:spPr/>
      <dgm:t>
        <a:bodyPr/>
        <a:lstStyle/>
        <a:p>
          <a:pPr algn="thaiDist"/>
          <a:endParaRPr lang="th-TH"/>
        </a:p>
      </dgm:t>
    </dgm:pt>
    <dgm:pt modelId="{118CA5C2-E8B9-4FBE-BE9C-C0E299D601CB}" type="sibTrans" cxnId="{F7611ADA-594A-4B3F-BB4B-56776E584AF5}">
      <dgm:prSet/>
      <dgm:spPr/>
      <dgm:t>
        <a:bodyPr/>
        <a:lstStyle/>
        <a:p>
          <a:pPr algn="thaiDist"/>
          <a:endParaRPr lang="th-TH"/>
        </a:p>
      </dgm:t>
    </dgm:pt>
    <dgm:pt modelId="{6EE7277A-A8AF-49F6-8245-3D61AFD48C79}" type="pres">
      <dgm:prSet presAssocID="{94A95660-DF54-43B5-B137-14858365DA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2515C9B-FDC5-411F-AE76-AACAD5FE6AD6}" type="pres">
      <dgm:prSet presAssocID="{66EF8EC4-3DA2-4215-BCF8-92A049DBBDC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E59D631-72C7-4766-A12B-A2A5F6AA9130}" type="presOf" srcId="{66EF8EC4-3DA2-4215-BCF8-92A049DBBDC9}" destId="{F2515C9B-FDC5-411F-AE76-AACAD5FE6AD6}" srcOrd="0" destOrd="0" presId="urn:microsoft.com/office/officeart/2005/8/layout/vList2"/>
    <dgm:cxn modelId="{F7611ADA-594A-4B3F-BB4B-56776E584AF5}" srcId="{94A95660-DF54-43B5-B137-14858365DAE1}" destId="{66EF8EC4-3DA2-4215-BCF8-92A049DBBDC9}" srcOrd="0" destOrd="0" parTransId="{07B5AB1E-B10E-4820-989F-FA37FE70A042}" sibTransId="{118CA5C2-E8B9-4FBE-BE9C-C0E299D601CB}"/>
    <dgm:cxn modelId="{D430C404-76A7-4371-8621-F71E85FEE5CD}" type="presOf" srcId="{94A95660-DF54-43B5-B137-14858365DAE1}" destId="{6EE7277A-A8AF-49F6-8245-3D61AFD48C79}" srcOrd="0" destOrd="0" presId="urn:microsoft.com/office/officeart/2005/8/layout/vList2"/>
    <dgm:cxn modelId="{8EE310DA-D48D-4195-BD28-5944192086CA}" type="presParOf" srcId="{6EE7277A-A8AF-49F6-8245-3D61AFD48C79}" destId="{F2515C9B-FDC5-411F-AE76-AACAD5FE6AD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A5EFD61-CCA7-4EF9-BC2A-63381D1726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8A0A3DB-A095-4153-9B2A-2F0C0E2D24B7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กรณีผู้เสียภาษีมิได้ชำระภาษีภายในเวลาที่กำหนด ให้เสีย   เบี้ยปรับอีก 1 เท่า ของจำนวนภาษีค้างชำระ เว้นแต่มาเสียภาษีก่อนได้รับหนังสือแจ้งเตือน ให้เสียเบี้ยปรับร้อยละ 25 ของภาษีค้างชำระ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50C04E7-20DF-466E-9DF3-9C051FDC2E40}" type="parTrans" cxnId="{8BDE781B-A942-471D-B8CA-9E45F48EF84C}">
      <dgm:prSet/>
      <dgm:spPr/>
      <dgm:t>
        <a:bodyPr/>
        <a:lstStyle/>
        <a:p>
          <a:endParaRPr lang="th-TH"/>
        </a:p>
      </dgm:t>
    </dgm:pt>
    <dgm:pt modelId="{C92A286A-AD0D-47DE-8076-E73C9214DE61}" type="sibTrans" cxnId="{8BDE781B-A942-471D-B8CA-9E45F48EF84C}">
      <dgm:prSet/>
      <dgm:spPr/>
      <dgm:t>
        <a:bodyPr/>
        <a:lstStyle/>
        <a:p>
          <a:endParaRPr lang="th-TH"/>
        </a:p>
      </dgm:t>
    </dgm:pt>
    <dgm:pt modelId="{BC2EB663-35B4-4353-8543-EBD3703CD23F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กรณีผู้เสียภาษีมิได้ชำระภาษีภายในเวลาที่กำหนดแต่ได้มาชำระภาษีภายในเวลาที่กำหนดในหนังสือ แจ้งเตือนให้เสีย      เบี้ยปรับร้อยละ 50 ของภาษีค้างชำระ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E0A4706-BD30-4A0C-839E-B6D7A63CE090}" type="parTrans" cxnId="{E5DA408F-83ED-49D2-86D1-8B5719A0BA7D}">
      <dgm:prSet/>
      <dgm:spPr/>
      <dgm:t>
        <a:bodyPr/>
        <a:lstStyle/>
        <a:p>
          <a:endParaRPr lang="th-TH"/>
        </a:p>
      </dgm:t>
    </dgm:pt>
    <dgm:pt modelId="{D91726B3-6480-498B-887F-594787F12C24}" type="sibTrans" cxnId="{E5DA408F-83ED-49D2-86D1-8B5719A0BA7D}">
      <dgm:prSet/>
      <dgm:spPr/>
      <dgm:t>
        <a:bodyPr/>
        <a:lstStyle/>
        <a:p>
          <a:endParaRPr lang="th-TH"/>
        </a:p>
      </dgm:t>
    </dgm:pt>
    <dgm:pt modelId="{023BB351-AC8C-4C87-A2DC-9F2CB48992F4}" type="pres">
      <dgm:prSet presAssocID="{3A5EFD61-CCA7-4EF9-BC2A-63381D1726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E360736-60F5-40A7-B6C7-9B37A10C2D7C}" type="pres">
      <dgm:prSet presAssocID="{A8A0A3DB-A095-4153-9B2A-2F0C0E2D24B7}" presName="parentText" presStyleLbl="node1" presStyleIdx="0" presStyleCnt="2" custScaleY="84322" custLinFactNeighborY="-1704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C3FBA62-3262-478A-B5FA-EB6F038FBBAB}" type="pres">
      <dgm:prSet presAssocID="{C92A286A-AD0D-47DE-8076-E73C9214DE61}" presName="spacer" presStyleCnt="0"/>
      <dgm:spPr/>
    </dgm:pt>
    <dgm:pt modelId="{082B5D71-12C6-4BD6-BDBC-996354E15479}" type="pres">
      <dgm:prSet presAssocID="{BC2EB663-35B4-4353-8543-EBD3703CD23F}" presName="parentText" presStyleLbl="node1" presStyleIdx="1" presStyleCnt="2" custScaleY="83281" custLinFactNeighborX="1505" custLinFactNeighborY="-6614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5DA408F-83ED-49D2-86D1-8B5719A0BA7D}" srcId="{3A5EFD61-CCA7-4EF9-BC2A-63381D17261D}" destId="{BC2EB663-35B4-4353-8543-EBD3703CD23F}" srcOrd="1" destOrd="0" parTransId="{DE0A4706-BD30-4A0C-839E-B6D7A63CE090}" sibTransId="{D91726B3-6480-498B-887F-594787F12C24}"/>
    <dgm:cxn modelId="{6C738410-3848-4FB4-B68F-9CC71A39E5F6}" type="presOf" srcId="{BC2EB663-35B4-4353-8543-EBD3703CD23F}" destId="{082B5D71-12C6-4BD6-BDBC-996354E15479}" srcOrd="0" destOrd="0" presId="urn:microsoft.com/office/officeart/2005/8/layout/vList2"/>
    <dgm:cxn modelId="{EFBDB3E6-331A-4121-B84D-04FFA8FA2F1D}" type="presOf" srcId="{A8A0A3DB-A095-4153-9B2A-2F0C0E2D24B7}" destId="{5E360736-60F5-40A7-B6C7-9B37A10C2D7C}" srcOrd="0" destOrd="0" presId="urn:microsoft.com/office/officeart/2005/8/layout/vList2"/>
    <dgm:cxn modelId="{8BDE781B-A942-471D-B8CA-9E45F48EF84C}" srcId="{3A5EFD61-CCA7-4EF9-BC2A-63381D17261D}" destId="{A8A0A3DB-A095-4153-9B2A-2F0C0E2D24B7}" srcOrd="0" destOrd="0" parTransId="{850C04E7-20DF-466E-9DF3-9C051FDC2E40}" sibTransId="{C92A286A-AD0D-47DE-8076-E73C9214DE61}"/>
    <dgm:cxn modelId="{49F38316-14B3-4BC8-AA0B-F60AC5F2BDF1}" type="presOf" srcId="{3A5EFD61-CCA7-4EF9-BC2A-63381D17261D}" destId="{023BB351-AC8C-4C87-A2DC-9F2CB48992F4}" srcOrd="0" destOrd="0" presId="urn:microsoft.com/office/officeart/2005/8/layout/vList2"/>
    <dgm:cxn modelId="{2E89806C-BBA6-4CB0-81EE-CF811840AD1E}" type="presParOf" srcId="{023BB351-AC8C-4C87-A2DC-9F2CB48992F4}" destId="{5E360736-60F5-40A7-B6C7-9B37A10C2D7C}" srcOrd="0" destOrd="0" presId="urn:microsoft.com/office/officeart/2005/8/layout/vList2"/>
    <dgm:cxn modelId="{2C32438C-71B4-45C7-84D5-B0DEDB67E03A}" type="presParOf" srcId="{023BB351-AC8C-4C87-A2DC-9F2CB48992F4}" destId="{9C3FBA62-3262-478A-B5FA-EB6F038FBBAB}" srcOrd="1" destOrd="0" presId="urn:microsoft.com/office/officeart/2005/8/layout/vList2"/>
    <dgm:cxn modelId="{8143374C-663C-468B-9218-3E43502906AD}" type="presParOf" srcId="{023BB351-AC8C-4C87-A2DC-9F2CB48992F4}" destId="{082B5D71-12C6-4BD6-BDBC-996354E1547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4016B84-E5F3-4276-BDB7-8F760ECA73D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EFB45AD-AA59-47A9-81F1-3C03ACEFF9BC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กรณีผู้เสียภาษีมิได้ชำระภาษีภายในเวลาที่กำหนด ให้เสียเงินเพิ่มอีกร้อยละ 1 ต่อเดือน ของภาษีค้างชำระเศษของหนึ่งเดือนให้นับเป็นหนึ่งเดือน ทั้งนี้ มิให้นำ เบี้ยปรับมารวมคำนวณเพื่อเสียเงินเพิ่มด้วย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009B4B3-05F1-4957-A6E4-2C25B046F001}" type="parTrans" cxnId="{2A2C8981-6523-409A-9C3B-DC5E38F9B1F4}">
      <dgm:prSet/>
      <dgm:spPr/>
      <dgm:t>
        <a:bodyPr/>
        <a:lstStyle/>
        <a:p>
          <a:endParaRPr lang="th-TH"/>
        </a:p>
      </dgm:t>
    </dgm:pt>
    <dgm:pt modelId="{59EFA52F-27B2-472B-9FFC-0323CCF76783}" type="sibTrans" cxnId="{2A2C8981-6523-409A-9C3B-DC5E38F9B1F4}">
      <dgm:prSet/>
      <dgm:spPr/>
      <dgm:t>
        <a:bodyPr/>
        <a:lstStyle/>
        <a:p>
          <a:endParaRPr lang="th-TH"/>
        </a:p>
      </dgm:t>
    </dgm:pt>
    <dgm:pt modelId="{91EDFD71-2C7A-4469-9EBB-1C7D85214857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กรณีผู้บริหารท้องถิ่นขยายระยะเวลาชำระภาษีและได้มีการชำระภาษีภายในเวลาที่ขยาย ให้คิดเงินเพิ่มลดลงเหลือร้อยละ 0.5 ต่อเดือนหรือเศษของเดือน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F9E7F43-1EC1-4F08-8660-65CF9A98BE17}" type="parTrans" cxnId="{16C269C9-8508-4831-82F5-57641BA189C8}">
      <dgm:prSet/>
      <dgm:spPr/>
      <dgm:t>
        <a:bodyPr/>
        <a:lstStyle/>
        <a:p>
          <a:endParaRPr lang="th-TH"/>
        </a:p>
      </dgm:t>
    </dgm:pt>
    <dgm:pt modelId="{5F059995-D478-4982-A469-1C4273AB116F}" type="sibTrans" cxnId="{16C269C9-8508-4831-82F5-57641BA189C8}">
      <dgm:prSet/>
      <dgm:spPr/>
      <dgm:t>
        <a:bodyPr/>
        <a:lstStyle/>
        <a:p>
          <a:endParaRPr lang="th-TH"/>
        </a:p>
      </dgm:t>
    </dgm:pt>
    <dgm:pt modelId="{CAB9C14C-727F-469D-B5F6-2066F9CF5792}" type="pres">
      <dgm:prSet presAssocID="{04016B84-E5F3-4276-BDB7-8F760ECA73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1E28AB0-78CE-4190-9947-073C4ABF97AF}" type="pres">
      <dgm:prSet presAssocID="{AEFB45AD-AA59-47A9-81F1-3C03ACEFF9BC}" presName="parentText" presStyleLbl="node1" presStyleIdx="0" presStyleCnt="2" custLinFactY="-12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86646D9-452C-40A1-AD1D-F2E51AC63FBD}" type="pres">
      <dgm:prSet presAssocID="{59EFA52F-27B2-472B-9FFC-0323CCF76783}" presName="spacer" presStyleCnt="0"/>
      <dgm:spPr/>
    </dgm:pt>
    <dgm:pt modelId="{0EDB3BB0-A328-4A2F-B170-6C885688A7FC}" type="pres">
      <dgm:prSet presAssocID="{91EDFD71-2C7A-4469-9EBB-1C7D8521485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A2C8981-6523-409A-9C3B-DC5E38F9B1F4}" srcId="{04016B84-E5F3-4276-BDB7-8F760ECA73D3}" destId="{AEFB45AD-AA59-47A9-81F1-3C03ACEFF9BC}" srcOrd="0" destOrd="0" parTransId="{A009B4B3-05F1-4957-A6E4-2C25B046F001}" sibTransId="{59EFA52F-27B2-472B-9FFC-0323CCF76783}"/>
    <dgm:cxn modelId="{16C269C9-8508-4831-82F5-57641BA189C8}" srcId="{04016B84-E5F3-4276-BDB7-8F760ECA73D3}" destId="{91EDFD71-2C7A-4469-9EBB-1C7D85214857}" srcOrd="1" destOrd="0" parTransId="{7F9E7F43-1EC1-4F08-8660-65CF9A98BE17}" sibTransId="{5F059995-D478-4982-A469-1C4273AB116F}"/>
    <dgm:cxn modelId="{B3E9DDD8-2697-495F-B2A6-31E66DDF6BEC}" type="presOf" srcId="{AEFB45AD-AA59-47A9-81F1-3C03ACEFF9BC}" destId="{51E28AB0-78CE-4190-9947-073C4ABF97AF}" srcOrd="0" destOrd="0" presId="urn:microsoft.com/office/officeart/2005/8/layout/vList2"/>
    <dgm:cxn modelId="{19DC52AC-DE9F-4E37-BDA8-FBC814520E80}" type="presOf" srcId="{04016B84-E5F3-4276-BDB7-8F760ECA73D3}" destId="{CAB9C14C-727F-469D-B5F6-2066F9CF5792}" srcOrd="0" destOrd="0" presId="urn:microsoft.com/office/officeart/2005/8/layout/vList2"/>
    <dgm:cxn modelId="{F19A1191-CE4F-448A-8383-69CBCCA54FD1}" type="presOf" srcId="{91EDFD71-2C7A-4469-9EBB-1C7D85214857}" destId="{0EDB3BB0-A328-4A2F-B170-6C885688A7FC}" srcOrd="0" destOrd="0" presId="urn:microsoft.com/office/officeart/2005/8/layout/vList2"/>
    <dgm:cxn modelId="{54456BB8-990D-4037-963E-28C7F517CC48}" type="presParOf" srcId="{CAB9C14C-727F-469D-B5F6-2066F9CF5792}" destId="{51E28AB0-78CE-4190-9947-073C4ABF97AF}" srcOrd="0" destOrd="0" presId="urn:microsoft.com/office/officeart/2005/8/layout/vList2"/>
    <dgm:cxn modelId="{BF0F3B92-9153-4053-89C4-2F4F35FBAB27}" type="presParOf" srcId="{CAB9C14C-727F-469D-B5F6-2066F9CF5792}" destId="{386646D9-452C-40A1-AD1D-F2E51AC63FBD}" srcOrd="1" destOrd="0" presId="urn:microsoft.com/office/officeart/2005/8/layout/vList2"/>
    <dgm:cxn modelId="{A45CD5F5-DDF8-45BF-823F-8740E3CFEBCB}" type="presParOf" srcId="{CAB9C14C-727F-469D-B5F6-2066F9CF5792}" destId="{0EDB3BB0-A328-4A2F-B170-6C885688A7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0E88A4AB-5A9C-4D69-8F0B-B93CCBDBDFB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D919F09-B7A4-4A4A-90AE-9C332B6CBD81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เงินเพิ่ม ให้เริ่มนับเมื่อพ้นกำหนดเวลาชำระภาษีจนถึง วันที่มีการชำระภาษี แต่มิให้เกินกว่าจำนวนภาษีที่ต้องชำระโดยมิให้รวมเบี้ยปรับ และมิให้คิดทบต้น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93FDCEC-A86C-496B-B8FD-4B96867EE93E}" type="parTrans" cxnId="{6CA850A5-F007-4F8E-8939-C2E9852F6B8C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2302236-9816-40BF-A7AA-1E18BB152132}" type="sibTrans" cxnId="{6CA850A5-F007-4F8E-8939-C2E9852F6B8C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20D01EF-34A8-4EA8-9ED6-BE1CF659466B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6. เบี้ยปรับอาจงดหรือลดลงได้ตามที่กำหนดในกฎกระทรวง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A12DEED-3837-45CA-A9B0-6DCAD2EB4DE8}" type="parTrans" cxnId="{A4238ACB-79CB-4ABA-99D1-6EB88D36E78C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D023CC0-78C5-432F-99B9-D506255883B1}" type="sibTrans" cxnId="{A4238ACB-79CB-4ABA-99D1-6EB88D36E78C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E72A93E-859F-407C-8476-F752D1DD23CF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7. เบี้ยปรับและเงินเพิ่มให้ถือเป็นภาษี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2E1FA44-CC05-4FC6-9305-4729542F8399}" type="parTrans" cxnId="{65F4FD7D-8B3E-4688-A0E8-643FE4A4B4FB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D06508A7-9224-467B-96F5-388938F3A98C}" type="sibTrans" cxnId="{65F4FD7D-8B3E-4688-A0E8-643FE4A4B4FB}">
      <dgm:prSet/>
      <dgm:spPr/>
      <dgm:t>
        <a:bodyPr/>
        <a:lstStyle/>
        <a:p>
          <a:endParaRPr lang="th-TH" b="1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B486028-498E-48EA-81F7-5B27026753DF}" type="pres">
      <dgm:prSet presAssocID="{0E88A4AB-5A9C-4D69-8F0B-B93CCBDBDF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10E4929-00BE-43C8-990C-585C5A95B79D}" type="pres">
      <dgm:prSet presAssocID="{CD919F09-B7A4-4A4A-90AE-9C332B6CBD81}" presName="parentText" presStyleLbl="node1" presStyleIdx="0" presStyleCnt="3" custLinFactNeighborX="1673" custLinFactNeighborY="-2273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97C4437-3147-4FD8-B5A6-215E0E351F43}" type="pres">
      <dgm:prSet presAssocID="{32302236-9816-40BF-A7AA-1E18BB152132}" presName="spacer" presStyleCnt="0"/>
      <dgm:spPr/>
    </dgm:pt>
    <dgm:pt modelId="{6577F12F-9246-4512-8281-0934137C8640}" type="pres">
      <dgm:prSet presAssocID="{020D01EF-34A8-4EA8-9ED6-BE1CF659466B}" presName="parentText" presStyleLbl="node1" presStyleIdx="1" presStyleCnt="3" custScaleY="60921" custLinFactNeighborX="1673" custLinFactNeighborY="3255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03010D-23EA-4704-955F-499170208959}" type="pres">
      <dgm:prSet presAssocID="{6D023CC0-78C5-432F-99B9-D506255883B1}" presName="spacer" presStyleCnt="0"/>
      <dgm:spPr/>
    </dgm:pt>
    <dgm:pt modelId="{CAF1BF14-E8A2-467B-A8E6-97D46E07537D}" type="pres">
      <dgm:prSet presAssocID="{2E72A93E-859F-407C-8476-F752D1DD23CF}" presName="parentText" presStyleLbl="node1" presStyleIdx="2" presStyleCnt="3" custScaleY="65161" custLinFactNeighborX="1673" custLinFactNeighborY="2273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CA850A5-F007-4F8E-8939-C2E9852F6B8C}" srcId="{0E88A4AB-5A9C-4D69-8F0B-B93CCBDBDFB7}" destId="{CD919F09-B7A4-4A4A-90AE-9C332B6CBD81}" srcOrd="0" destOrd="0" parTransId="{693FDCEC-A86C-496B-B8FD-4B96867EE93E}" sibTransId="{32302236-9816-40BF-A7AA-1E18BB152132}"/>
    <dgm:cxn modelId="{12B6B111-FB6B-4AF1-8A9E-4DEE4C9CDD1B}" type="presOf" srcId="{0E88A4AB-5A9C-4D69-8F0B-B93CCBDBDFB7}" destId="{AB486028-498E-48EA-81F7-5B27026753DF}" srcOrd="0" destOrd="0" presId="urn:microsoft.com/office/officeart/2005/8/layout/vList2"/>
    <dgm:cxn modelId="{A4238ACB-79CB-4ABA-99D1-6EB88D36E78C}" srcId="{0E88A4AB-5A9C-4D69-8F0B-B93CCBDBDFB7}" destId="{020D01EF-34A8-4EA8-9ED6-BE1CF659466B}" srcOrd="1" destOrd="0" parTransId="{FA12DEED-3837-45CA-A9B0-6DCAD2EB4DE8}" sibTransId="{6D023CC0-78C5-432F-99B9-D506255883B1}"/>
    <dgm:cxn modelId="{65F4FD7D-8B3E-4688-A0E8-643FE4A4B4FB}" srcId="{0E88A4AB-5A9C-4D69-8F0B-B93CCBDBDFB7}" destId="{2E72A93E-859F-407C-8476-F752D1DD23CF}" srcOrd="2" destOrd="0" parTransId="{E2E1FA44-CC05-4FC6-9305-4729542F8399}" sibTransId="{D06508A7-9224-467B-96F5-388938F3A98C}"/>
    <dgm:cxn modelId="{0FDF1D04-4A1D-4B5D-870A-D874D12A7E72}" type="presOf" srcId="{2E72A93E-859F-407C-8476-F752D1DD23CF}" destId="{CAF1BF14-E8A2-467B-A8E6-97D46E07537D}" srcOrd="0" destOrd="0" presId="urn:microsoft.com/office/officeart/2005/8/layout/vList2"/>
    <dgm:cxn modelId="{F6B52737-B585-4B55-BD42-1609568DF400}" type="presOf" srcId="{020D01EF-34A8-4EA8-9ED6-BE1CF659466B}" destId="{6577F12F-9246-4512-8281-0934137C8640}" srcOrd="0" destOrd="0" presId="urn:microsoft.com/office/officeart/2005/8/layout/vList2"/>
    <dgm:cxn modelId="{E103733B-A293-4C21-9B00-4C1B12570580}" type="presOf" srcId="{CD919F09-B7A4-4A4A-90AE-9C332B6CBD81}" destId="{E10E4929-00BE-43C8-990C-585C5A95B79D}" srcOrd="0" destOrd="0" presId="urn:microsoft.com/office/officeart/2005/8/layout/vList2"/>
    <dgm:cxn modelId="{140357B3-2539-40DB-92AC-2CB611E25D36}" type="presParOf" srcId="{AB486028-498E-48EA-81F7-5B27026753DF}" destId="{E10E4929-00BE-43C8-990C-585C5A95B79D}" srcOrd="0" destOrd="0" presId="urn:microsoft.com/office/officeart/2005/8/layout/vList2"/>
    <dgm:cxn modelId="{C96B1B25-CFEA-4B3E-B85C-E702FBA89319}" type="presParOf" srcId="{AB486028-498E-48EA-81F7-5B27026753DF}" destId="{997C4437-3147-4FD8-B5A6-215E0E351F43}" srcOrd="1" destOrd="0" presId="urn:microsoft.com/office/officeart/2005/8/layout/vList2"/>
    <dgm:cxn modelId="{76EE4B8A-D97C-4567-BDB6-5A23859C23A7}" type="presParOf" srcId="{AB486028-498E-48EA-81F7-5B27026753DF}" destId="{6577F12F-9246-4512-8281-0934137C8640}" srcOrd="2" destOrd="0" presId="urn:microsoft.com/office/officeart/2005/8/layout/vList2"/>
    <dgm:cxn modelId="{6B95BBD4-3F53-452E-A9AA-D3C47DC94B28}" type="presParOf" srcId="{AB486028-498E-48EA-81F7-5B27026753DF}" destId="{C403010D-23EA-4704-955F-499170208959}" srcOrd="3" destOrd="0" presId="urn:microsoft.com/office/officeart/2005/8/layout/vList2"/>
    <dgm:cxn modelId="{F4CEC9A5-F623-4736-9A9F-FFEF8F322EFC}" type="presParOf" srcId="{AB486028-498E-48EA-81F7-5B27026753DF}" destId="{CAF1BF14-E8A2-467B-A8E6-97D46E07537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061D89E4-6F92-4965-A983-B2B537FAEB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9493CC1-873A-4EF2-9509-B3AB31F227B5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กรณีผู้เสียภาษีที่ได้รับแจ้งการประเมินภาษีเห็นว่าการประเมินภาษีไม่ถูกต้อง มีสิทธิคัดค้านและขอให้ทบทวนการประเมินหรือเรียกเก็บภาษี โดยยื่นคำร้องต่อผู้บริหารท้องถิ่น ภายใน 30 วัน นับแต่วันที่ได้รับแจ้งการประเมิน และให้ผู้บริหารท้องถิ่นพิจารณาให้แล้วเสร็จ ภายใน 30 วัน นับแต่วันที่ได้รับคำร้อง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98DB0A8-2E63-4757-A649-211237A82918}" type="parTrans" cxnId="{375055E8-0808-48B7-8117-26BEF34CD3E6}">
      <dgm:prSet/>
      <dgm:spPr/>
      <dgm:t>
        <a:bodyPr/>
        <a:lstStyle/>
        <a:p>
          <a:endParaRPr lang="th-TH"/>
        </a:p>
      </dgm:t>
    </dgm:pt>
    <dgm:pt modelId="{DCE5A7B3-2E60-4C99-B6C6-8F8B6361B881}" type="sibTrans" cxnId="{375055E8-0808-48B7-8117-26BEF34CD3E6}">
      <dgm:prSet/>
      <dgm:spPr/>
      <dgm:t>
        <a:bodyPr/>
        <a:lstStyle/>
        <a:p>
          <a:endParaRPr lang="th-TH"/>
        </a:p>
      </dgm:t>
    </dgm:pt>
    <dgm:pt modelId="{45B84F8B-C1DE-4FC8-B610-6CCE606F3264}" type="pres">
      <dgm:prSet presAssocID="{061D89E4-6F92-4965-A983-B2B537FAEB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CC4DBC4-7BE5-4E8F-A064-0086FBB83972}" type="pres">
      <dgm:prSet presAssocID="{A9493CC1-873A-4EF2-9509-B3AB31F227B5}" presName="parentText" presStyleLbl="node1" presStyleIdx="0" presStyleCnt="1" custScaleY="10799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18F012B-E0EB-41B5-A9F1-753DFFF54F33}" type="presOf" srcId="{A9493CC1-873A-4EF2-9509-B3AB31F227B5}" destId="{4CC4DBC4-7BE5-4E8F-A064-0086FBB83972}" srcOrd="0" destOrd="0" presId="urn:microsoft.com/office/officeart/2005/8/layout/vList2"/>
    <dgm:cxn modelId="{ACF65608-2D1B-4C34-9E3C-69E34207CA0A}" type="presOf" srcId="{061D89E4-6F92-4965-A983-B2B537FAEBB6}" destId="{45B84F8B-C1DE-4FC8-B610-6CCE606F3264}" srcOrd="0" destOrd="0" presId="urn:microsoft.com/office/officeart/2005/8/layout/vList2"/>
    <dgm:cxn modelId="{375055E8-0808-48B7-8117-26BEF34CD3E6}" srcId="{061D89E4-6F92-4965-A983-B2B537FAEBB6}" destId="{A9493CC1-873A-4EF2-9509-B3AB31F227B5}" srcOrd="0" destOrd="0" parTransId="{398DB0A8-2E63-4757-A649-211237A82918}" sibTransId="{DCE5A7B3-2E60-4C99-B6C6-8F8B6361B881}"/>
    <dgm:cxn modelId="{6DFAFF0D-192C-4FFC-B5ED-1FF1D357F452}" type="presParOf" srcId="{45B84F8B-C1DE-4FC8-B610-6CCE606F3264}" destId="{4CC4DBC4-7BE5-4E8F-A064-0086FBB839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24DE165D-FA87-4F0B-8B93-F3EA3E2434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8137154-F05E-4E55-84E3-C48E643E26D4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กรณีผู้บริหารท้องถิ่นไม่เห็นชอบกับคำร้องของ ผู้เสียภาษี ให้ผู้เสียภาษีมีสิทธิ์อุทธรณ์ต่อ 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พิจารณาอุทธรณ์การประเมินภาษี ภายใน 30 วัน นับแต่วันที่ได้รับหนังสือแจ้ง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67EB555-51A1-44C9-903B-948B8B448EDA}" type="parTrans" cxnId="{951EE834-A67C-41A2-959D-73BA8698BF38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</a:endParaRPr>
        </a:p>
      </dgm:t>
    </dgm:pt>
    <dgm:pt modelId="{E1A7F0C5-08FB-4FDB-A695-7F4B2A083EBC}" type="sibTrans" cxnId="{951EE834-A67C-41A2-959D-73BA8698BF38}">
      <dgm:prSet/>
      <dgm:spPr/>
      <dgm:t>
        <a:bodyPr/>
        <a:lstStyle/>
        <a:p>
          <a:endParaRPr lang="th-TH" sz="4500">
            <a:solidFill>
              <a:schemeClr val="accent4">
                <a:lumMod val="50000"/>
              </a:schemeClr>
            </a:solidFill>
          </a:endParaRPr>
        </a:p>
      </dgm:t>
    </dgm:pt>
    <dgm:pt modelId="{A3AB6E3D-D064-429B-8745-4FB0B36112D5}" type="pres">
      <dgm:prSet presAssocID="{24DE165D-FA87-4F0B-8B93-F3EA3E2434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2418DBC-7F29-4FF0-A53D-9FA55643BC5F}" type="pres">
      <dgm:prSet presAssocID="{78137154-F05E-4E55-84E3-C48E643E26D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51EE834-A67C-41A2-959D-73BA8698BF38}" srcId="{24DE165D-FA87-4F0B-8B93-F3EA3E243497}" destId="{78137154-F05E-4E55-84E3-C48E643E26D4}" srcOrd="0" destOrd="0" parTransId="{C67EB555-51A1-44C9-903B-948B8B448EDA}" sibTransId="{E1A7F0C5-08FB-4FDB-A695-7F4B2A083EBC}"/>
    <dgm:cxn modelId="{AC2C76F7-DD45-4C15-8B35-F11B1DEE2978}" type="presOf" srcId="{24DE165D-FA87-4F0B-8B93-F3EA3E243497}" destId="{A3AB6E3D-D064-429B-8745-4FB0B36112D5}" srcOrd="0" destOrd="0" presId="urn:microsoft.com/office/officeart/2005/8/layout/vList2"/>
    <dgm:cxn modelId="{8D39FB2A-D371-4044-9250-702E6ED46635}" type="presOf" srcId="{78137154-F05E-4E55-84E3-C48E643E26D4}" destId="{C2418DBC-7F29-4FF0-A53D-9FA55643BC5F}" srcOrd="0" destOrd="0" presId="urn:microsoft.com/office/officeart/2005/8/layout/vList2"/>
    <dgm:cxn modelId="{C8B34EDF-5C2A-404F-BF88-037C14A371C3}" type="presParOf" srcId="{A3AB6E3D-D064-429B-8745-4FB0B36112D5}" destId="{C2418DBC-7F29-4FF0-A53D-9FA55643BC5F}" srcOrd="0" destOrd="0" presId="urn:microsoft.com/office/officeart/2005/8/layout/vList2"/>
  </dgm:cxnLst>
  <dgm:bg>
    <a:solidFill>
      <a:schemeClr val="accent2">
        <a:lumMod val="9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66665EAF-2145-4209-9B41-84106A0C1D0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939D25C-4AE5-4509-82D8-968D1689FB95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ผู้อุทธรณ์มีสิทธิอุทธรณ์คำวินิจฉัยของ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พิจารณาอุทธรณ์การประเมินภาษี โดยฟ้องเป็น   คดีต่อศาล  ภายใน 30 วัน นับแต่วันที่ได้รับแจ้ง คำวินิจฉัยอุทธรณ์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6C1AE6-8BAB-45CD-8D67-E296AA9D42E3}" type="parTrans" cxnId="{57E2F006-45B1-4245-8E04-21FE01A0DAEE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A6E066B-C2EC-4F8B-B06D-3019CE1FD8E4}" type="sibTrans" cxnId="{57E2F006-45B1-4245-8E04-21FE01A0DAEE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463F159-0E7A-433D-8A9B-A4061377E771}" type="pres">
      <dgm:prSet presAssocID="{66665EAF-2145-4209-9B41-84106A0C1D0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97A52C6-8F42-473D-9747-1CA1ADE01D55}" type="pres">
      <dgm:prSet presAssocID="{C939D25C-4AE5-4509-82D8-968D1689FB9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7E2F006-45B1-4245-8E04-21FE01A0DAEE}" srcId="{66665EAF-2145-4209-9B41-84106A0C1D03}" destId="{C939D25C-4AE5-4509-82D8-968D1689FB95}" srcOrd="0" destOrd="0" parTransId="{066C1AE6-8BAB-45CD-8D67-E296AA9D42E3}" sibTransId="{7A6E066B-C2EC-4F8B-B06D-3019CE1FD8E4}"/>
    <dgm:cxn modelId="{219295DC-5C48-46CB-BDBA-A64F87909927}" type="presOf" srcId="{C939D25C-4AE5-4509-82D8-968D1689FB95}" destId="{297A52C6-8F42-473D-9747-1CA1ADE01D55}" srcOrd="0" destOrd="0" presId="urn:microsoft.com/office/officeart/2005/8/layout/vList2"/>
    <dgm:cxn modelId="{6E62512F-FCC3-4900-822F-1F47BC406C3B}" type="presOf" srcId="{66665EAF-2145-4209-9B41-84106A0C1D03}" destId="{2463F159-0E7A-433D-8A9B-A4061377E771}" srcOrd="0" destOrd="0" presId="urn:microsoft.com/office/officeart/2005/8/layout/vList2"/>
    <dgm:cxn modelId="{2D9E1EF7-5B88-49F1-994B-6AFD99913AC4}" type="presParOf" srcId="{2463F159-0E7A-433D-8A9B-A4061377E771}" destId="{297A52C6-8F42-473D-9747-1CA1ADE01D55}" srcOrd="0" destOrd="0" presId="urn:microsoft.com/office/officeart/2005/8/layout/vList2"/>
  </dgm:cxnLst>
  <dgm:bg>
    <a:solidFill>
      <a:schemeClr val="accent2">
        <a:lumMod val="9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A09F15E-BF10-4D7B-9B3A-2A12B446842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F3C4724-F124-4EA0-9402-F87A503D20C6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algn="thaiDist" rtl="0"/>
          <a:r>
            <a:rPr lang="en-US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ประกอบด้วย ปลัดกระทรวงการคลัง เป็นประธานปลัด มท. อธิบดี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กรมธนา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 อธิบดีกรมที่ดินอธิบดีกรมสรรพากร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ผอ.สศค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อสถ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เป็นกรรมการ    มี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ขรก.สศค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</a:t>
          </a:r>
          <a:r>
            <a:rPr lang="th-TH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เป็นเลขานุการ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C0B33DF-01AF-442E-9E34-0467741F7DA1}" type="parTrans" cxnId="{6479B867-34AE-4A71-AEEF-F826C0E91F34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D1DA62B-6769-4596-935A-01B8693D8A2F}" type="sibTrans" cxnId="{6479B867-34AE-4A71-AEEF-F826C0E91F34}">
      <dgm:prSet/>
      <dgm:spPr/>
      <dgm:t>
        <a:bodyPr/>
        <a:lstStyle/>
        <a:p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7BBC631-0D31-4199-9703-7CFDE9F32779}" type="pres">
      <dgm:prSet presAssocID="{EA09F15E-BF10-4D7B-9B3A-2A12B44684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9831D6-FA3A-4B11-8FE8-7E579C6D06E3}" type="pres">
      <dgm:prSet presAssocID="{1F3C4724-F124-4EA0-9402-F87A503D20C6}" presName="parentText" presStyleLbl="node1" presStyleIdx="0" presStyleCnt="1" custScaleY="10377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4AB0AA8-DD20-489D-B55C-F278DAE7A405}" type="presOf" srcId="{1F3C4724-F124-4EA0-9402-F87A503D20C6}" destId="{969831D6-FA3A-4B11-8FE8-7E579C6D06E3}" srcOrd="0" destOrd="0" presId="urn:microsoft.com/office/officeart/2005/8/layout/vList2"/>
    <dgm:cxn modelId="{6479B867-34AE-4A71-AEEF-F826C0E91F34}" srcId="{EA09F15E-BF10-4D7B-9B3A-2A12B4468422}" destId="{1F3C4724-F124-4EA0-9402-F87A503D20C6}" srcOrd="0" destOrd="0" parTransId="{AC0B33DF-01AF-442E-9E34-0467741F7DA1}" sibTransId="{3D1DA62B-6769-4596-935A-01B8693D8A2F}"/>
    <dgm:cxn modelId="{4E775111-BA00-4E98-B328-7753B22C13EF}" type="presOf" srcId="{EA09F15E-BF10-4D7B-9B3A-2A12B4468422}" destId="{87BBC631-0D31-4199-9703-7CFDE9F32779}" srcOrd="0" destOrd="0" presId="urn:microsoft.com/office/officeart/2005/8/layout/vList2"/>
    <dgm:cxn modelId="{E65CBEA1-08B3-471A-8BB6-C07CF0CDB36C}" type="presParOf" srcId="{87BBC631-0D31-4199-9703-7CFDE9F32779}" destId="{969831D6-FA3A-4B11-8FE8-7E579C6D06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13EE7C-22D4-4617-93B3-6CDE1B82685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487C002-8150-422E-9460-9B8FFCB972A5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(1) ทรัพย์สินส่วนสาธารณสมบัติของแผ่นดิน</a:t>
          </a:r>
          <a:endParaRPr lang="th-TH" sz="4000" dirty="0"/>
        </a:p>
      </dgm:t>
    </dgm:pt>
    <dgm:pt modelId="{E485C8F8-22F0-4D45-9BD1-A1E85CFFC1B0}" type="parTrans" cxnId="{4DBF833E-2594-4D12-BB99-1EEE9CE5E42F}">
      <dgm:prSet/>
      <dgm:spPr/>
      <dgm:t>
        <a:bodyPr/>
        <a:lstStyle/>
        <a:p>
          <a:endParaRPr lang="th-TH"/>
        </a:p>
      </dgm:t>
    </dgm:pt>
    <dgm:pt modelId="{ABCB4C4C-97AF-4C47-8A71-65DBF1158DE1}" type="sibTrans" cxnId="{4DBF833E-2594-4D12-BB99-1EEE9CE5E42F}">
      <dgm:prSet/>
      <dgm:spPr/>
      <dgm:t>
        <a:bodyPr/>
        <a:lstStyle/>
        <a:p>
          <a:endParaRPr lang="th-TH"/>
        </a:p>
      </dgm:t>
    </dgm:pt>
    <dgm:pt modelId="{1DFA12EE-8BC2-4453-930C-70185BBD2FD1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(2) ทรัพย์สินส่วนพระมหากษัตริย์ที่มิได้ใช้หาผลประโยชน์</a:t>
          </a:r>
          <a:endParaRPr lang="th-TH" sz="4000" dirty="0"/>
        </a:p>
      </dgm:t>
    </dgm:pt>
    <dgm:pt modelId="{E11204EC-0D98-4178-BBDA-8C25167CEBB2}" type="parTrans" cxnId="{D8DC539E-EA2B-42D1-A133-C6CB2CDB4548}">
      <dgm:prSet/>
      <dgm:spPr/>
      <dgm:t>
        <a:bodyPr/>
        <a:lstStyle/>
        <a:p>
          <a:endParaRPr lang="th-TH"/>
        </a:p>
      </dgm:t>
    </dgm:pt>
    <dgm:pt modelId="{A7444BD7-F1DD-4BA0-9A93-C9EAA98BCB2D}" type="sibTrans" cxnId="{D8DC539E-EA2B-42D1-A133-C6CB2CDB4548}">
      <dgm:prSet/>
      <dgm:spPr/>
      <dgm:t>
        <a:bodyPr/>
        <a:lstStyle/>
        <a:p>
          <a:endParaRPr lang="th-TH"/>
        </a:p>
      </dgm:t>
    </dgm:pt>
    <dgm:pt modelId="{3013D6FA-E6FE-40FD-AA36-456C89DF8599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(๓) ทรัพย์สินของรัฐหรือหน่วยงานของรัฐ ซึ่งใช้ในกิจการ   </a:t>
          </a:r>
          <a:b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ของรัฐหรือหน่วยงานของรัฐ หรือกิจการสาธารณะโดย</a:t>
          </a:r>
          <a:b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มิได้ใช้หาผลประโยชน์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E906DCE-C1E3-4929-9926-71D490624FB5}" type="parTrans" cxnId="{9EAB27ED-FA2B-49C5-8055-087031E7B688}">
      <dgm:prSet/>
      <dgm:spPr/>
      <dgm:t>
        <a:bodyPr/>
        <a:lstStyle/>
        <a:p>
          <a:endParaRPr lang="th-TH"/>
        </a:p>
      </dgm:t>
    </dgm:pt>
    <dgm:pt modelId="{569DD021-82A2-4F09-9BE6-ED074308BD4E}" type="sibTrans" cxnId="{9EAB27ED-FA2B-49C5-8055-087031E7B688}">
      <dgm:prSet/>
      <dgm:spPr/>
      <dgm:t>
        <a:bodyPr/>
        <a:lstStyle/>
        <a:p>
          <a:endParaRPr lang="th-TH"/>
        </a:p>
      </dgm:t>
    </dgm:pt>
    <dgm:pt modelId="{B048F7E0-81AD-4969-9088-847B6B4EEEFA}" type="pres">
      <dgm:prSet presAssocID="{2413EE7C-22D4-4617-93B3-6CDE1B8268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D301AC3-FB0A-4580-AE05-094A36AF0E97}" type="pres">
      <dgm:prSet presAssocID="{8487C002-8150-422E-9460-9B8FFCB972A5}" presName="linNode" presStyleCnt="0"/>
      <dgm:spPr/>
    </dgm:pt>
    <dgm:pt modelId="{301E1AF6-5C3B-4795-B85B-70DB94D2F31F}" type="pres">
      <dgm:prSet presAssocID="{8487C002-8150-422E-9460-9B8FFCB972A5}" presName="parentText" presStyleLbl="node1" presStyleIdx="0" presStyleCnt="3" custScaleX="277778" custLinFactNeighborY="-105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3892D90-C8A3-4739-8856-89FB48F536C3}" type="pres">
      <dgm:prSet presAssocID="{ABCB4C4C-97AF-4C47-8A71-65DBF1158DE1}" presName="sp" presStyleCnt="0"/>
      <dgm:spPr/>
    </dgm:pt>
    <dgm:pt modelId="{367B8B69-EFB6-4D68-B963-B4D82EFFD90F}" type="pres">
      <dgm:prSet presAssocID="{1DFA12EE-8BC2-4453-930C-70185BBD2FD1}" presName="linNode" presStyleCnt="0"/>
      <dgm:spPr/>
    </dgm:pt>
    <dgm:pt modelId="{CC9DC94F-6FF1-4A98-9146-44EC437E2842}" type="pres">
      <dgm:prSet presAssocID="{1DFA12EE-8BC2-4453-930C-70185BBD2FD1}" presName="parentText" presStyleLbl="node1" presStyleIdx="1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1296162-421D-4415-B890-270EFC3A2501}" type="pres">
      <dgm:prSet presAssocID="{A7444BD7-F1DD-4BA0-9A93-C9EAA98BCB2D}" presName="sp" presStyleCnt="0"/>
      <dgm:spPr/>
    </dgm:pt>
    <dgm:pt modelId="{44B4A156-839C-426A-A5C7-879B1421F80B}" type="pres">
      <dgm:prSet presAssocID="{3013D6FA-E6FE-40FD-AA36-456C89DF8599}" presName="linNode" presStyleCnt="0"/>
      <dgm:spPr/>
    </dgm:pt>
    <dgm:pt modelId="{3D861CF8-2837-4D79-A5E0-A66CC8DD8A17}" type="pres">
      <dgm:prSet presAssocID="{3013D6FA-E6FE-40FD-AA36-456C89DF8599}" presName="parentText" presStyleLbl="node1" presStyleIdx="2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DBF833E-2594-4D12-BB99-1EEE9CE5E42F}" srcId="{2413EE7C-22D4-4617-93B3-6CDE1B826856}" destId="{8487C002-8150-422E-9460-9B8FFCB972A5}" srcOrd="0" destOrd="0" parTransId="{E485C8F8-22F0-4D45-9BD1-A1E85CFFC1B0}" sibTransId="{ABCB4C4C-97AF-4C47-8A71-65DBF1158DE1}"/>
    <dgm:cxn modelId="{048A66D1-5B33-4D17-9879-452801E3DA72}" type="presOf" srcId="{2413EE7C-22D4-4617-93B3-6CDE1B826856}" destId="{B048F7E0-81AD-4969-9088-847B6B4EEEFA}" srcOrd="0" destOrd="0" presId="urn:microsoft.com/office/officeart/2005/8/layout/vList5"/>
    <dgm:cxn modelId="{F89BF4E2-BE36-4776-866F-8F9D1A7C4D11}" type="presOf" srcId="{3013D6FA-E6FE-40FD-AA36-456C89DF8599}" destId="{3D861CF8-2837-4D79-A5E0-A66CC8DD8A17}" srcOrd="0" destOrd="0" presId="urn:microsoft.com/office/officeart/2005/8/layout/vList5"/>
    <dgm:cxn modelId="{C2397F2D-E99A-4B28-AE9D-DFD6E92E5C40}" type="presOf" srcId="{1DFA12EE-8BC2-4453-930C-70185BBD2FD1}" destId="{CC9DC94F-6FF1-4A98-9146-44EC437E2842}" srcOrd="0" destOrd="0" presId="urn:microsoft.com/office/officeart/2005/8/layout/vList5"/>
    <dgm:cxn modelId="{B56C9E1A-D4A6-4C07-821D-BD1194587FC3}" type="presOf" srcId="{8487C002-8150-422E-9460-9B8FFCB972A5}" destId="{301E1AF6-5C3B-4795-B85B-70DB94D2F31F}" srcOrd="0" destOrd="0" presId="urn:microsoft.com/office/officeart/2005/8/layout/vList5"/>
    <dgm:cxn modelId="{D8DC539E-EA2B-42D1-A133-C6CB2CDB4548}" srcId="{2413EE7C-22D4-4617-93B3-6CDE1B826856}" destId="{1DFA12EE-8BC2-4453-930C-70185BBD2FD1}" srcOrd="1" destOrd="0" parTransId="{E11204EC-0D98-4178-BBDA-8C25167CEBB2}" sibTransId="{A7444BD7-F1DD-4BA0-9A93-C9EAA98BCB2D}"/>
    <dgm:cxn modelId="{9EAB27ED-FA2B-49C5-8055-087031E7B688}" srcId="{2413EE7C-22D4-4617-93B3-6CDE1B826856}" destId="{3013D6FA-E6FE-40FD-AA36-456C89DF8599}" srcOrd="2" destOrd="0" parTransId="{3E906DCE-C1E3-4929-9926-71D490624FB5}" sibTransId="{569DD021-82A2-4F09-9BE6-ED074308BD4E}"/>
    <dgm:cxn modelId="{B4099805-827E-4375-A867-EBAD60F01441}" type="presParOf" srcId="{B048F7E0-81AD-4969-9088-847B6B4EEEFA}" destId="{4D301AC3-FB0A-4580-AE05-094A36AF0E97}" srcOrd="0" destOrd="0" presId="urn:microsoft.com/office/officeart/2005/8/layout/vList5"/>
    <dgm:cxn modelId="{755985CD-894D-478E-B3F0-C72BEC91E678}" type="presParOf" srcId="{4D301AC3-FB0A-4580-AE05-094A36AF0E97}" destId="{301E1AF6-5C3B-4795-B85B-70DB94D2F31F}" srcOrd="0" destOrd="0" presId="urn:microsoft.com/office/officeart/2005/8/layout/vList5"/>
    <dgm:cxn modelId="{99FC7969-C501-4943-BC5D-B12F61EF590B}" type="presParOf" srcId="{B048F7E0-81AD-4969-9088-847B6B4EEEFA}" destId="{D3892D90-C8A3-4739-8856-89FB48F536C3}" srcOrd="1" destOrd="0" presId="urn:microsoft.com/office/officeart/2005/8/layout/vList5"/>
    <dgm:cxn modelId="{CD762475-05A7-411C-B532-CE0B50AEA481}" type="presParOf" srcId="{B048F7E0-81AD-4969-9088-847B6B4EEEFA}" destId="{367B8B69-EFB6-4D68-B963-B4D82EFFD90F}" srcOrd="2" destOrd="0" presId="urn:microsoft.com/office/officeart/2005/8/layout/vList5"/>
    <dgm:cxn modelId="{2D954E80-7714-4DEC-B854-CEAAED7F9659}" type="presParOf" srcId="{367B8B69-EFB6-4D68-B963-B4D82EFFD90F}" destId="{CC9DC94F-6FF1-4A98-9146-44EC437E2842}" srcOrd="0" destOrd="0" presId="urn:microsoft.com/office/officeart/2005/8/layout/vList5"/>
    <dgm:cxn modelId="{DCD83C99-6D53-45B9-9E81-C3D2DEB8C271}" type="presParOf" srcId="{B048F7E0-81AD-4969-9088-847B6B4EEEFA}" destId="{01296162-421D-4415-B890-270EFC3A2501}" srcOrd="3" destOrd="0" presId="urn:microsoft.com/office/officeart/2005/8/layout/vList5"/>
    <dgm:cxn modelId="{B2998567-289D-44FA-A791-3F5291CEDF6C}" type="presParOf" srcId="{B048F7E0-81AD-4969-9088-847B6B4EEEFA}" destId="{44B4A156-839C-426A-A5C7-879B1421F80B}" srcOrd="4" destOrd="0" presId="urn:microsoft.com/office/officeart/2005/8/layout/vList5"/>
    <dgm:cxn modelId="{69330B7C-8A4E-4E88-B580-05A0E47B1A88}" type="presParOf" srcId="{44B4A156-839C-426A-A5C7-879B1421F80B}" destId="{3D861CF8-2837-4D79-A5E0-A66CC8DD8A1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9003DBD3-25B2-4538-AE37-FAE9C49EB53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6CACB17-A57C-414F-B0C5-A814BAB45FEA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๑. มีอำนาจหน้าที่วินิจฉัยปัญหาการจัดเก็บภาษี</a:t>
          </a:r>
          <a:endParaRPr lang="th-TH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8D0D041E-D979-45BF-99BB-E5EF54C4ABEB}" type="parTrans" cxnId="{AA5874D8-339B-4E45-AE5F-5325DAC91DFA}">
      <dgm:prSet/>
      <dgm:spPr/>
      <dgm:t>
        <a:bodyPr/>
        <a:lstStyle/>
        <a:p>
          <a:endParaRPr lang="th-TH"/>
        </a:p>
      </dgm:t>
    </dgm:pt>
    <dgm:pt modelId="{E542DF7B-91DB-4860-9A25-6C5BD90D2670}" type="sibTrans" cxnId="{AA5874D8-339B-4E45-AE5F-5325DAC91DFA}">
      <dgm:prSet/>
      <dgm:spPr/>
      <dgm:t>
        <a:bodyPr/>
        <a:lstStyle/>
        <a:p>
          <a:endParaRPr lang="th-TH"/>
        </a:p>
      </dgm:t>
    </dgm:pt>
    <dgm:pt modelId="{7BF745C8-75D6-4AE7-8E6D-B747167412F6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๒. ให้คำปรึกษาหรือคำแนะนำเกี่ยวกับการจัดเก็บภาษีและการปฏิบัติตามพระราชบัญญัตินี้</a:t>
          </a:r>
          <a:endParaRPr lang="th-TH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F83D213-C508-43FA-9550-AA5D0643F299}" type="parTrans" cxnId="{5511F417-F611-4C4E-B1B2-DC583292A8EB}">
      <dgm:prSet/>
      <dgm:spPr/>
      <dgm:t>
        <a:bodyPr/>
        <a:lstStyle/>
        <a:p>
          <a:endParaRPr lang="th-TH"/>
        </a:p>
      </dgm:t>
    </dgm:pt>
    <dgm:pt modelId="{839B5A50-12EF-4512-8062-728226740870}" type="sibTrans" cxnId="{5511F417-F611-4C4E-B1B2-DC583292A8EB}">
      <dgm:prSet/>
      <dgm:spPr/>
      <dgm:t>
        <a:bodyPr/>
        <a:lstStyle/>
        <a:p>
          <a:endParaRPr lang="th-TH"/>
        </a:p>
      </dgm:t>
    </dgm:pt>
    <dgm:pt modelId="{55FDE5E4-9B45-4F58-BBC8-06590A8844EF}">
      <dgm:prSet custT="1"/>
      <dgm:spPr/>
      <dgm:t>
        <a:bodyPr/>
        <a:lstStyle/>
        <a:p>
          <a:pPr rtl="0"/>
          <a:r>
            <a:rPr lang="th-TH" sz="4000" b="1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rPr>
            <a:t> </a:t>
          </a:r>
          <a:r>
            <a:rPr lang="th-TH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rPr>
            <a:t>คำวินิจฉัยของคณะกรรมการฯ ให้เป็นที่สุด</a:t>
          </a:r>
          <a:endParaRPr lang="th-TH" sz="40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itchFamily="34" charset="-34"/>
            <a:cs typeface="TH SarabunIT๙" pitchFamily="34" charset="-34"/>
          </a:endParaRPr>
        </a:p>
      </dgm:t>
    </dgm:pt>
    <dgm:pt modelId="{E7F9B003-5209-490F-8F83-E1B70923D3F7}" type="parTrans" cxnId="{88F87612-2A45-40B6-9978-9FEE5EF9E28D}">
      <dgm:prSet/>
      <dgm:spPr/>
      <dgm:t>
        <a:bodyPr/>
        <a:lstStyle/>
        <a:p>
          <a:endParaRPr lang="th-TH"/>
        </a:p>
      </dgm:t>
    </dgm:pt>
    <dgm:pt modelId="{48B7B125-F7C7-414C-965C-32087E8C3C73}" type="sibTrans" cxnId="{88F87612-2A45-40B6-9978-9FEE5EF9E28D}">
      <dgm:prSet/>
      <dgm:spPr/>
      <dgm:t>
        <a:bodyPr/>
        <a:lstStyle/>
        <a:p>
          <a:endParaRPr lang="th-TH"/>
        </a:p>
      </dgm:t>
    </dgm:pt>
    <dgm:pt modelId="{88ADE5DE-11DA-4161-85DC-D3309798BC73}" type="pres">
      <dgm:prSet presAssocID="{9003DBD3-25B2-4538-AE37-FAE9C49EB5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026FBE8-BF83-476E-BF2A-8F862850FC27}" type="pres">
      <dgm:prSet presAssocID="{56CACB17-A57C-414F-B0C5-A814BAB45FE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CC14CEF-E7CF-499C-9D75-346823C0F410}" type="pres">
      <dgm:prSet presAssocID="{E542DF7B-91DB-4860-9A25-6C5BD90D2670}" presName="spacer" presStyleCnt="0"/>
      <dgm:spPr/>
    </dgm:pt>
    <dgm:pt modelId="{5563484A-E0B0-4619-A3B1-9788040354A7}" type="pres">
      <dgm:prSet presAssocID="{7BF745C8-75D6-4AE7-8E6D-B747167412F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B06FF96-3B96-472B-86A2-A36FD66F691A}" type="pres">
      <dgm:prSet presAssocID="{7BF745C8-75D6-4AE7-8E6D-B747167412F6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8F87612-2A45-40B6-9978-9FEE5EF9E28D}" srcId="{7BF745C8-75D6-4AE7-8E6D-B747167412F6}" destId="{55FDE5E4-9B45-4F58-BBC8-06590A8844EF}" srcOrd="0" destOrd="0" parTransId="{E7F9B003-5209-490F-8F83-E1B70923D3F7}" sibTransId="{48B7B125-F7C7-414C-965C-32087E8C3C73}"/>
    <dgm:cxn modelId="{BC9F07FC-92C1-45E9-AAD2-AD0B2909B74D}" type="presOf" srcId="{7BF745C8-75D6-4AE7-8E6D-B747167412F6}" destId="{5563484A-E0B0-4619-A3B1-9788040354A7}" srcOrd="0" destOrd="0" presId="urn:microsoft.com/office/officeart/2005/8/layout/vList2"/>
    <dgm:cxn modelId="{BC7A81AF-629D-48F1-95D2-FD9478C8C368}" type="presOf" srcId="{56CACB17-A57C-414F-B0C5-A814BAB45FEA}" destId="{4026FBE8-BF83-476E-BF2A-8F862850FC27}" srcOrd="0" destOrd="0" presId="urn:microsoft.com/office/officeart/2005/8/layout/vList2"/>
    <dgm:cxn modelId="{AA5874D8-339B-4E45-AE5F-5325DAC91DFA}" srcId="{9003DBD3-25B2-4538-AE37-FAE9C49EB535}" destId="{56CACB17-A57C-414F-B0C5-A814BAB45FEA}" srcOrd="0" destOrd="0" parTransId="{8D0D041E-D979-45BF-99BB-E5EF54C4ABEB}" sibTransId="{E542DF7B-91DB-4860-9A25-6C5BD90D2670}"/>
    <dgm:cxn modelId="{5511F417-F611-4C4E-B1B2-DC583292A8EB}" srcId="{9003DBD3-25B2-4538-AE37-FAE9C49EB535}" destId="{7BF745C8-75D6-4AE7-8E6D-B747167412F6}" srcOrd="1" destOrd="0" parTransId="{EF83D213-C508-43FA-9550-AA5D0643F299}" sibTransId="{839B5A50-12EF-4512-8062-728226740870}"/>
    <dgm:cxn modelId="{10BAAF48-80B7-4E4B-AC0E-02E9228C7AE6}" type="presOf" srcId="{55FDE5E4-9B45-4F58-BBC8-06590A8844EF}" destId="{7B06FF96-3B96-472B-86A2-A36FD66F691A}" srcOrd="0" destOrd="0" presId="urn:microsoft.com/office/officeart/2005/8/layout/vList2"/>
    <dgm:cxn modelId="{C7FF0FA8-5BC3-4FAE-8ECB-04EF0C40E0E0}" type="presOf" srcId="{9003DBD3-25B2-4538-AE37-FAE9C49EB535}" destId="{88ADE5DE-11DA-4161-85DC-D3309798BC73}" srcOrd="0" destOrd="0" presId="urn:microsoft.com/office/officeart/2005/8/layout/vList2"/>
    <dgm:cxn modelId="{6196A3F3-02DC-40AA-BACA-9E858CEF6BBA}" type="presParOf" srcId="{88ADE5DE-11DA-4161-85DC-D3309798BC73}" destId="{4026FBE8-BF83-476E-BF2A-8F862850FC27}" srcOrd="0" destOrd="0" presId="urn:microsoft.com/office/officeart/2005/8/layout/vList2"/>
    <dgm:cxn modelId="{95EA5F3E-7FD7-4782-B7BD-D4B1BEA298DC}" type="presParOf" srcId="{88ADE5DE-11DA-4161-85DC-D3309798BC73}" destId="{2CC14CEF-E7CF-499C-9D75-346823C0F410}" srcOrd="1" destOrd="0" presId="urn:microsoft.com/office/officeart/2005/8/layout/vList2"/>
    <dgm:cxn modelId="{905CA408-3F7A-4FB4-A74C-2E1389971A55}" type="presParOf" srcId="{88ADE5DE-11DA-4161-85DC-D3309798BC73}" destId="{5563484A-E0B0-4619-A3B1-9788040354A7}" srcOrd="2" destOrd="0" presId="urn:microsoft.com/office/officeart/2005/8/layout/vList2"/>
    <dgm:cxn modelId="{4C04FCF5-8C38-48B3-A39A-57321162EB35}" type="presParOf" srcId="{88ADE5DE-11DA-4161-85DC-D3309798BC73}" destId="{7B06FF96-3B96-472B-86A2-A36FD66F691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DF09678-AB9C-45A3-8DDA-3663ABE6F7BB}">
      <dgm:prSet phldrT="[ข้อความ]" custT="1"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pPr algn="ctr"/>
          <a:r>
            <a:rPr lang="th-TH" sz="43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๑. จัดทำกฎหมายลำดับรอง</a:t>
          </a:r>
          <a:endParaRPr lang="th-TH" sz="43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6D74B28-5116-4DD3-8399-A000C854383B}" type="parTrans" cxnId="{17C2FF35-D9DC-4990-8E11-22B7B6BFE523}">
      <dgm:prSet/>
      <dgm:spPr/>
      <dgm:t>
        <a:bodyPr/>
        <a:lstStyle/>
        <a:p>
          <a:endParaRPr lang="th-TH"/>
        </a:p>
      </dgm:t>
    </dgm:pt>
    <dgm:pt modelId="{F3201ED1-3E72-485B-8461-B24AE3F561CE}" type="sibTrans" cxnId="{17C2FF35-D9DC-4990-8E11-22B7B6BFE523}">
      <dgm:prSet/>
      <dgm:spPr/>
      <dgm:t>
        <a:bodyPr/>
        <a:lstStyle/>
        <a:p>
          <a:endParaRPr lang="th-TH"/>
        </a:p>
      </dgm:t>
    </dgm:pt>
    <dgm:pt modelId="{DC540D1A-7AEF-4004-B9B9-AD199D9A7B3B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จัดทำกฎหมายลำดับรอง </a:t>
          </a:r>
          <a:r>
            <a:rPr lang="th-TH" sz="4000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จำนวน ๒๐ 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ฉบับ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D72A22D-9C93-4BE0-890F-030A761738E1}" type="sibTrans" cxnId="{9C3748F9-65C4-48FF-A4F5-4005F96AC817}">
      <dgm:prSet/>
      <dgm:spPr/>
      <dgm:t>
        <a:bodyPr/>
        <a:lstStyle/>
        <a:p>
          <a:endParaRPr lang="th-TH"/>
        </a:p>
      </dgm:t>
    </dgm:pt>
    <dgm:pt modelId="{5E2E3975-B498-4CDC-837B-FDB2E9867FA3}" type="parTrans" cxnId="{9C3748F9-65C4-48FF-A4F5-4005F96AC817}">
      <dgm:prSet/>
      <dgm:spPr/>
      <dgm:t>
        <a:bodyPr/>
        <a:lstStyle/>
        <a:p>
          <a:endParaRPr lang="th-TH"/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แต่งตั้งคณะทำงานระดับกรมและระดับกระทรวง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/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/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๑.๑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/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/>
        </a:p>
      </dgm:t>
    </dgm:pt>
    <dgm:pt modelId="{19A91C05-1824-4A32-8EC3-D8AF64CE8F1A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๑.๒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13A56C83-E1B1-4E66-AA6A-CCA060BE09AE}" type="sibTrans" cxnId="{05E10721-B5AF-46FA-BC2C-513D63192B79}">
      <dgm:prSet/>
      <dgm:spPr/>
      <dgm:t>
        <a:bodyPr/>
        <a:lstStyle/>
        <a:p>
          <a:endParaRPr lang="th-TH"/>
        </a:p>
      </dgm:t>
    </dgm:pt>
    <dgm:pt modelId="{176FF5AD-560E-4EC3-AAB3-AFE72009B18E}" type="parTrans" cxnId="{05E10721-B5AF-46FA-BC2C-513D63192B79}">
      <dgm:prSet/>
      <dgm:spPr/>
      <dgm:t>
        <a:bodyPr/>
        <a:lstStyle/>
        <a:p>
          <a:endParaRPr lang="th-TH"/>
        </a:p>
      </dgm:t>
    </dgm:pt>
    <dgm:pt modelId="{53459581-EB3A-4CCF-A985-90C8515FF1F3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๑.๓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EE7632C6-68F9-453C-AB76-9361D401129C}" type="parTrans" cxnId="{1FA30F76-ECE9-483C-A36D-06B4745FF088}">
      <dgm:prSet/>
      <dgm:spPr/>
      <dgm:t>
        <a:bodyPr/>
        <a:lstStyle/>
        <a:p>
          <a:endParaRPr lang="th-TH"/>
        </a:p>
      </dgm:t>
    </dgm:pt>
    <dgm:pt modelId="{68F16142-9DD7-47A5-8C58-5789B8FEEDE0}" type="sibTrans" cxnId="{1FA30F76-ECE9-483C-A36D-06B4745FF088}">
      <dgm:prSet/>
      <dgm:spPr/>
      <dgm:t>
        <a:bodyPr/>
        <a:lstStyle/>
        <a:p>
          <a:endParaRPr lang="th-TH"/>
        </a:p>
      </dgm:t>
    </dgm:pt>
    <dgm:pt modelId="{45617EAD-DBBC-4378-AE1E-A90A2D76C10E}">
      <dgm:prSet phldrT="[ข้อความ]" custT="1"/>
      <dgm:spPr/>
      <dgm:t>
        <a:bodyPr/>
        <a:lstStyle/>
        <a:p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จัดประชุมคณะทำงานฯ เพื่อพิจารณาร่างกฎหมาย</a:t>
          </a:r>
          <a:endParaRPr lang="th-TH" sz="35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CFC263A-A123-4064-B031-CE23EA2C8F3C}" type="parTrans" cxnId="{05DB80FB-141A-40C5-A5FD-4536441AF04B}">
      <dgm:prSet/>
      <dgm:spPr/>
      <dgm:t>
        <a:bodyPr/>
        <a:lstStyle/>
        <a:p>
          <a:endParaRPr lang="th-TH"/>
        </a:p>
      </dgm:t>
    </dgm:pt>
    <dgm:pt modelId="{831D5B3A-33AF-4DA1-8153-DE62EA6350BF}" type="sibTrans" cxnId="{05DB80FB-141A-40C5-A5FD-4536441AF04B}">
      <dgm:prSet/>
      <dgm:spPr/>
      <dgm:t>
        <a:bodyPr/>
        <a:lstStyle/>
        <a:p>
          <a:endParaRPr lang="th-TH"/>
        </a:p>
      </dgm:t>
    </dgm:pt>
    <dgm:pt modelId="{30D3640E-BFB5-4703-BD9F-F85F6E9554CF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๑.๔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43F53E26-CE41-43EC-9087-4123315D735D}" type="parTrans" cxnId="{9D4B9A76-BD3D-44C6-8C1A-7AC27C9D8ED7}">
      <dgm:prSet/>
      <dgm:spPr/>
      <dgm:t>
        <a:bodyPr/>
        <a:lstStyle/>
        <a:p>
          <a:endParaRPr lang="th-TH"/>
        </a:p>
      </dgm:t>
    </dgm:pt>
    <dgm:pt modelId="{0F9EBE3D-9E34-4E10-B226-8940DBA15A3A}" type="sibTrans" cxnId="{9D4B9A76-BD3D-44C6-8C1A-7AC27C9D8ED7}">
      <dgm:prSet/>
      <dgm:spPr/>
      <dgm:t>
        <a:bodyPr/>
        <a:lstStyle/>
        <a:p>
          <a:endParaRPr lang="th-TH"/>
        </a:p>
      </dgm:t>
    </dgm:pt>
    <dgm:pt modelId="{50016FC8-C46D-40F2-8695-98C78D5F9810}">
      <dgm:prSet phldrT="[ข้อความ]"/>
      <dgm:spPr/>
      <dgm:t>
        <a:bodyPr/>
        <a:lstStyle/>
        <a:p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เสนอร่างกฎหมายต่อคณะกรรมการพิจารณาร่างกฎหมาย</a:t>
          </a:r>
          <a:endParaRPr lang="th-TH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AD0EBBE5-FFEF-40A6-A34F-FE84576C6348}" type="parTrans" cxnId="{9EEAE9CF-B9C8-4FFC-A81F-751A1532F9CB}">
      <dgm:prSet/>
      <dgm:spPr/>
      <dgm:t>
        <a:bodyPr/>
        <a:lstStyle/>
        <a:p>
          <a:endParaRPr lang="th-TH"/>
        </a:p>
      </dgm:t>
    </dgm:pt>
    <dgm:pt modelId="{B51E671F-AB4C-4D43-AC1C-4E2517B2CA56}" type="sibTrans" cxnId="{9EEAE9CF-B9C8-4FFC-A81F-751A1532F9CB}">
      <dgm:prSet/>
      <dgm:spPr/>
      <dgm:t>
        <a:bodyPr/>
        <a:lstStyle/>
        <a:p>
          <a:endParaRPr lang="th-TH"/>
        </a:p>
      </dgm:t>
    </dgm:pt>
    <dgm:pt modelId="{053A73F8-E5B9-4A06-9498-7F8FA1A49D09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๑.๕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609B309F-397F-48FB-AB84-90E2520B6401}" type="parTrans" cxnId="{41B700D3-F98D-4BF2-93E1-73C45D4BB0D3}">
      <dgm:prSet/>
      <dgm:spPr/>
      <dgm:t>
        <a:bodyPr/>
        <a:lstStyle/>
        <a:p>
          <a:endParaRPr lang="th-TH"/>
        </a:p>
      </dgm:t>
    </dgm:pt>
    <dgm:pt modelId="{643E6E75-4A2D-4F94-8D0A-257BDF72AF94}" type="sibTrans" cxnId="{41B700D3-F98D-4BF2-93E1-73C45D4BB0D3}">
      <dgm:prSet/>
      <dgm:spPr/>
      <dgm:t>
        <a:bodyPr/>
        <a:lstStyle/>
        <a:p>
          <a:endParaRPr lang="th-TH"/>
        </a:p>
      </dgm:t>
    </dgm:pt>
    <dgm:pt modelId="{714DF758-82E9-4E84-BF33-9EB4A9945E61}">
      <dgm:prSet phldrT="[ข้อความ]"/>
      <dgm:spPr/>
      <dgm:t>
        <a:bodyPr/>
        <a:lstStyle/>
        <a:p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เสนอร่างกฎหมายต่อ ครม.</a:t>
          </a:r>
          <a:endParaRPr lang="th-TH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8E0073E-8652-4403-A895-3CDD98190868}" type="parTrans" cxnId="{798379AE-CABD-4FC2-812A-287CA3675FD8}">
      <dgm:prSet/>
      <dgm:spPr/>
      <dgm:t>
        <a:bodyPr/>
        <a:lstStyle/>
        <a:p>
          <a:endParaRPr lang="th-TH"/>
        </a:p>
      </dgm:t>
    </dgm:pt>
    <dgm:pt modelId="{B588AD6C-484A-484F-BE45-B84306E70A0E}" type="sibTrans" cxnId="{798379AE-CABD-4FC2-812A-287CA3675FD8}">
      <dgm:prSet/>
      <dgm:spPr/>
      <dgm:t>
        <a:bodyPr/>
        <a:lstStyle/>
        <a:p>
          <a:endParaRPr lang="th-TH"/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AF0C6EA-2755-4538-BCED-96193BB539C8}" type="pres">
      <dgm:prSet presAssocID="{FDF09678-AB9C-45A3-8DDA-3663ABE6F7BB}" presName="linNode" presStyleCnt="0"/>
      <dgm:spPr/>
    </dgm:pt>
    <dgm:pt modelId="{FBB9E5A2-F92E-4161-9597-53D8B72F3A9F}" type="pres">
      <dgm:prSet presAssocID="{FDF09678-AB9C-45A3-8DDA-3663ABE6F7BB}" presName="parentText" presStyleLbl="node1" presStyleIdx="0" presStyleCnt="6" custScaleX="277778" custScaleY="13955" custLinFactNeighborY="110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3A9667-EEF5-4F43-8466-1396E3DB891C}" type="pres">
      <dgm:prSet presAssocID="{F3201ED1-3E72-485B-8461-B24AE3F561CE}" presName="sp" presStyleCnt="0"/>
      <dgm:spPr/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1" presStyleCnt="6" custScaleX="30110" custScaleY="14341" custLinFactNeighborX="2772" custLinFactNeighborY="-241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5" custScaleX="136358" custScaleY="19057" custLinFactNeighborX="6012" custLinFactNeighborY="-18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AF01E08A-4D70-4EEF-8341-3A90829D4C4A}" type="pres">
      <dgm:prSet presAssocID="{19A91C05-1824-4A32-8EC3-D8AF64CE8F1A}" presName="linNode" presStyleCnt="0"/>
      <dgm:spPr/>
    </dgm:pt>
    <dgm:pt modelId="{FD1DF827-6BBB-44D1-B403-AFFC70844528}" type="pres">
      <dgm:prSet presAssocID="{19A91C05-1824-4A32-8EC3-D8AF64CE8F1A}" presName="parentText" presStyleLbl="node1" presStyleIdx="2" presStyleCnt="6" custScaleX="29198" custScaleY="16326" custLinFactNeighborX="2520" custLinFactNeighborY="-552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0D894E-3D95-4B9A-BAE8-ADF466D8E08B}" type="pres">
      <dgm:prSet presAssocID="{19A91C05-1824-4A32-8EC3-D8AF64CE8F1A}" presName="descendantText" presStyleLbl="alignAccFollowNode1" presStyleIdx="1" presStyleCnt="5" custScaleX="135939" custScaleY="20430" custLinFactNeighborX="4928" custLinFactNeighborY="-58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CDEB06-B1E4-4D0A-BCA4-B1E2230AACAF}" type="pres">
      <dgm:prSet presAssocID="{13A56C83-E1B1-4E66-AA6A-CCA060BE09AE}" presName="sp" presStyleCnt="0"/>
      <dgm:spPr/>
    </dgm:pt>
    <dgm:pt modelId="{19F9848A-E01E-4C2B-8388-64940635DFC6}" type="pres">
      <dgm:prSet presAssocID="{53459581-EB3A-4CCF-A985-90C8515FF1F3}" presName="linNode" presStyleCnt="0"/>
      <dgm:spPr/>
    </dgm:pt>
    <dgm:pt modelId="{7BDEE2C5-0C7B-4660-B3A0-4C6049100777}" type="pres">
      <dgm:prSet presAssocID="{53459581-EB3A-4CCF-A985-90C8515FF1F3}" presName="parentText" presStyleLbl="node1" presStyleIdx="3" presStyleCnt="6" custScaleX="30110" custScaleY="14341" custLinFactNeighborX="2772" custLinFactNeighborY="-774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FA5AF6-D712-43FC-86AD-0EB48CE0CB4D}" type="pres">
      <dgm:prSet presAssocID="{53459581-EB3A-4CCF-A985-90C8515FF1F3}" presName="descendantText" presStyleLbl="alignAccFollowNode1" presStyleIdx="2" presStyleCnt="5" custScaleX="134524" custScaleY="19057" custLinFactNeighborX="5564" custLinFactNeighborY="-92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A5C8C64-460E-468C-8688-01136A6660E6}" type="pres">
      <dgm:prSet presAssocID="{68F16142-9DD7-47A5-8C58-5789B8FEEDE0}" presName="sp" presStyleCnt="0"/>
      <dgm:spPr/>
    </dgm:pt>
    <dgm:pt modelId="{AC7C2330-E212-4402-AF83-91CC20DAEFE3}" type="pres">
      <dgm:prSet presAssocID="{30D3640E-BFB5-4703-BD9F-F85F6E9554CF}" presName="linNode" presStyleCnt="0"/>
      <dgm:spPr/>
    </dgm:pt>
    <dgm:pt modelId="{25B08CBA-8DE2-4DFF-8FC9-03A63DB4093B}" type="pres">
      <dgm:prSet presAssocID="{30D3640E-BFB5-4703-BD9F-F85F6E9554CF}" presName="parentText" presStyleLbl="node1" presStyleIdx="4" presStyleCnt="6" custScaleX="30110" custScaleY="14341" custLinFactNeighborX="2772" custLinFactNeighborY="-1069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BB23C59-2145-4E9C-ADF5-F642E0AB862F}" type="pres">
      <dgm:prSet presAssocID="{30D3640E-BFB5-4703-BD9F-F85F6E9554CF}" presName="descendantText" presStyleLbl="alignAccFollowNode1" presStyleIdx="3" presStyleCnt="5" custScaleX="134667" custScaleY="19057" custLinFactNeighborX="5564" custLinFactNeighborY="-1292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30CB347-29AB-4942-9F22-6C39D0A7DEE6}" type="pres">
      <dgm:prSet presAssocID="{0F9EBE3D-9E34-4E10-B226-8940DBA15A3A}" presName="sp" presStyleCnt="0"/>
      <dgm:spPr/>
    </dgm:pt>
    <dgm:pt modelId="{4CB0136C-78CE-4CC1-A7C2-D99D9B3FB9EF}" type="pres">
      <dgm:prSet presAssocID="{053A73F8-E5B9-4A06-9498-7F8FA1A49D09}" presName="linNode" presStyleCnt="0"/>
      <dgm:spPr/>
    </dgm:pt>
    <dgm:pt modelId="{A98F2EB9-8D6C-4E18-8F47-18D7E19893A0}" type="pres">
      <dgm:prSet presAssocID="{053A73F8-E5B9-4A06-9498-7F8FA1A49D09}" presName="parentText" presStyleLbl="node1" presStyleIdx="5" presStyleCnt="6" custScaleX="30110" custScaleY="14341" custLinFactNeighborX="2772" custLinFactNeighborY="-1263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1FC3385-C51F-4B92-BE05-2CFAAFCF2C87}" type="pres">
      <dgm:prSet presAssocID="{053A73F8-E5B9-4A06-9498-7F8FA1A49D09}" presName="descendantText" presStyleLbl="alignAccFollowNode1" presStyleIdx="4" presStyleCnt="5" custScaleX="134163" custScaleY="19057" custLinFactNeighborX="5564" custLinFactNeighborY="-1535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98379AE-CABD-4FC2-812A-287CA3675FD8}" srcId="{053A73F8-E5B9-4A06-9498-7F8FA1A49D09}" destId="{714DF758-82E9-4E84-BF33-9EB4A9945E61}" srcOrd="0" destOrd="0" parTransId="{E8E0073E-8652-4403-A895-3CDD98190868}" sibTransId="{B588AD6C-484A-484F-BE45-B84306E70A0E}"/>
    <dgm:cxn modelId="{00494FE5-1404-4D54-907E-217B4BE0F28C}" type="presOf" srcId="{30D3640E-BFB5-4703-BD9F-F85F6E9554CF}" destId="{25B08CBA-8DE2-4DFF-8FC9-03A63DB4093B}" srcOrd="0" destOrd="0" presId="urn:microsoft.com/office/officeart/2005/8/layout/vList5"/>
    <dgm:cxn modelId="{17C2FF35-D9DC-4990-8E11-22B7B6BFE523}" srcId="{7E065D83-7079-41C7-8910-2602976F9328}" destId="{FDF09678-AB9C-45A3-8DDA-3663ABE6F7BB}" srcOrd="0" destOrd="0" parTransId="{76D74B28-5116-4DD3-8399-A000C854383B}" sibTransId="{F3201ED1-3E72-485B-8461-B24AE3F561CE}"/>
    <dgm:cxn modelId="{163C3D33-2CF7-4D9B-B582-84BD1199BB60}" type="presOf" srcId="{53459581-EB3A-4CCF-A985-90C8515FF1F3}" destId="{7BDEE2C5-0C7B-4660-B3A0-4C6049100777}" srcOrd="0" destOrd="0" presId="urn:microsoft.com/office/officeart/2005/8/layout/vList5"/>
    <dgm:cxn modelId="{179ADDDD-7B13-42C9-9681-A673D3CEBD58}" type="presOf" srcId="{8DCC6A4C-2FFE-4C3B-BC26-F4D24E3CC178}" destId="{A26A9DAD-CB01-48AD-AA81-048F89033248}" srcOrd="0" destOrd="0" presId="urn:microsoft.com/office/officeart/2005/8/layout/vList5"/>
    <dgm:cxn modelId="{05E10721-B5AF-46FA-BC2C-513D63192B79}" srcId="{7E065D83-7079-41C7-8910-2602976F9328}" destId="{19A91C05-1824-4A32-8EC3-D8AF64CE8F1A}" srcOrd="2" destOrd="0" parTransId="{176FF5AD-560E-4EC3-AAB3-AFE72009B18E}" sibTransId="{13A56C83-E1B1-4E66-AA6A-CCA060BE09AE}"/>
    <dgm:cxn modelId="{E63021F1-6039-464E-8F6C-FE2167CDB8C9}" srcId="{7E065D83-7079-41C7-8910-2602976F9328}" destId="{A4BC6EAD-DEF0-40E8-A23E-2592C45B6A11}" srcOrd="1" destOrd="0" parTransId="{AF68A5B6-1698-4A23-9E9F-21D09C903361}" sibTransId="{BDF07CB3-4EB1-4BFE-AE91-F20C1D0C55C9}"/>
    <dgm:cxn modelId="{9D4B9A76-BD3D-44C6-8C1A-7AC27C9D8ED7}" srcId="{7E065D83-7079-41C7-8910-2602976F9328}" destId="{30D3640E-BFB5-4703-BD9F-F85F6E9554CF}" srcOrd="4" destOrd="0" parTransId="{43F53E26-CE41-43EC-9087-4123315D735D}" sibTransId="{0F9EBE3D-9E34-4E10-B226-8940DBA15A3A}"/>
    <dgm:cxn modelId="{05DB80FB-141A-40C5-A5FD-4536441AF04B}" srcId="{53459581-EB3A-4CCF-A985-90C8515FF1F3}" destId="{45617EAD-DBBC-4378-AE1E-A90A2D76C10E}" srcOrd="0" destOrd="0" parTransId="{9CFC263A-A123-4064-B031-CE23EA2C8F3C}" sibTransId="{831D5B3A-33AF-4DA1-8153-DE62EA6350BF}"/>
    <dgm:cxn modelId="{F62A24D7-46AB-4B89-A991-A64F80B80FF1}" type="presOf" srcId="{7E065D83-7079-41C7-8910-2602976F9328}" destId="{1595AA37-6507-405F-89FD-3CC28A3D0D55}" srcOrd="0" destOrd="0" presId="urn:microsoft.com/office/officeart/2005/8/layout/vList5"/>
    <dgm:cxn modelId="{0ADF7ADD-8360-40C7-8BF5-C649ADF24FF5}" type="presOf" srcId="{FDF09678-AB9C-45A3-8DDA-3663ABE6F7BB}" destId="{FBB9E5A2-F92E-4161-9597-53D8B72F3A9F}" srcOrd="0" destOrd="0" presId="urn:microsoft.com/office/officeart/2005/8/layout/vList5"/>
    <dgm:cxn modelId="{0580101E-66CD-40BD-B7AA-7C752F040B3D}" type="presOf" srcId="{A4BC6EAD-DEF0-40E8-A23E-2592C45B6A11}" destId="{93C5F16C-9159-4EB4-8C0D-317336469D12}" srcOrd="0" destOrd="0" presId="urn:microsoft.com/office/officeart/2005/8/layout/vList5"/>
    <dgm:cxn modelId="{7E03AE13-A154-4E52-9D85-8BB83B8ECAD1}" type="presOf" srcId="{45617EAD-DBBC-4378-AE1E-A90A2D76C10E}" destId="{59FA5AF6-D712-43FC-86AD-0EB48CE0CB4D}" srcOrd="0" destOrd="0" presId="urn:microsoft.com/office/officeart/2005/8/layout/vList5"/>
    <dgm:cxn modelId="{DDBCF1E9-8C6A-4CEB-BB30-DFB6F3B5EC68}" type="presOf" srcId="{714DF758-82E9-4E84-BF33-9EB4A9945E61}" destId="{31FC3385-C51F-4B92-BE05-2CFAAFCF2C87}" srcOrd="0" destOrd="0" presId="urn:microsoft.com/office/officeart/2005/8/layout/vList5"/>
    <dgm:cxn modelId="{2560E919-89DA-420E-85E3-CF6E33AE9750}" type="presOf" srcId="{053A73F8-E5B9-4A06-9498-7F8FA1A49D09}" destId="{A98F2EB9-8D6C-4E18-8F47-18D7E19893A0}" srcOrd="0" destOrd="0" presId="urn:microsoft.com/office/officeart/2005/8/layout/vList5"/>
    <dgm:cxn modelId="{9E7C28A0-C9E7-4C11-A66F-A5D49FA97561}" type="presOf" srcId="{50016FC8-C46D-40F2-8695-98C78D5F9810}" destId="{DBB23C59-2145-4E9C-ADF5-F642E0AB862F}" srcOrd="0" destOrd="0" presId="urn:microsoft.com/office/officeart/2005/8/layout/vList5"/>
    <dgm:cxn modelId="{35B89DBC-577F-49DC-9341-5EDA16FE7D5A}" type="presOf" srcId="{DC540D1A-7AEF-4004-B9B9-AD199D9A7B3B}" destId="{EA0D894E-3D95-4B9A-BAE8-ADF466D8E08B}" srcOrd="0" destOrd="0" presId="urn:microsoft.com/office/officeart/2005/8/layout/vList5"/>
    <dgm:cxn modelId="{41B700D3-F98D-4BF2-93E1-73C45D4BB0D3}" srcId="{7E065D83-7079-41C7-8910-2602976F9328}" destId="{053A73F8-E5B9-4A06-9498-7F8FA1A49D09}" srcOrd="5" destOrd="0" parTransId="{609B309F-397F-48FB-AB84-90E2520B6401}" sibTransId="{643E6E75-4A2D-4F94-8D0A-257BDF72AF94}"/>
    <dgm:cxn modelId="{7B77E102-5C7E-42E7-BBE7-3C53CE5F26FD}" type="presOf" srcId="{19A91C05-1824-4A32-8EC3-D8AF64CE8F1A}" destId="{FD1DF827-6BBB-44D1-B403-AFFC70844528}" srcOrd="0" destOrd="0" presId="urn:microsoft.com/office/officeart/2005/8/layout/vList5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9C3748F9-65C4-48FF-A4F5-4005F96AC817}" srcId="{19A91C05-1824-4A32-8EC3-D8AF64CE8F1A}" destId="{DC540D1A-7AEF-4004-B9B9-AD199D9A7B3B}" srcOrd="0" destOrd="0" parTransId="{5E2E3975-B498-4CDC-837B-FDB2E9867FA3}" sibTransId="{CD72A22D-9C93-4BE0-890F-030A761738E1}"/>
    <dgm:cxn modelId="{1FA30F76-ECE9-483C-A36D-06B4745FF088}" srcId="{7E065D83-7079-41C7-8910-2602976F9328}" destId="{53459581-EB3A-4CCF-A985-90C8515FF1F3}" srcOrd="3" destOrd="0" parTransId="{EE7632C6-68F9-453C-AB76-9361D401129C}" sibTransId="{68F16142-9DD7-47A5-8C58-5789B8FEEDE0}"/>
    <dgm:cxn modelId="{9EEAE9CF-B9C8-4FFC-A81F-751A1532F9CB}" srcId="{30D3640E-BFB5-4703-BD9F-F85F6E9554CF}" destId="{50016FC8-C46D-40F2-8695-98C78D5F9810}" srcOrd="0" destOrd="0" parTransId="{AD0EBBE5-FFEF-40A6-A34F-FE84576C6348}" sibTransId="{B51E671F-AB4C-4D43-AC1C-4E2517B2CA56}"/>
    <dgm:cxn modelId="{4275F272-2AA5-430A-AD48-F8E452F9B37F}" type="presParOf" srcId="{1595AA37-6507-405F-89FD-3CC28A3D0D55}" destId="{1AF0C6EA-2755-4538-BCED-96193BB539C8}" srcOrd="0" destOrd="0" presId="urn:microsoft.com/office/officeart/2005/8/layout/vList5"/>
    <dgm:cxn modelId="{53CCCF3A-5943-4F97-A035-E37B678F8214}" type="presParOf" srcId="{1AF0C6EA-2755-4538-BCED-96193BB539C8}" destId="{FBB9E5A2-F92E-4161-9597-53D8B72F3A9F}" srcOrd="0" destOrd="0" presId="urn:microsoft.com/office/officeart/2005/8/layout/vList5"/>
    <dgm:cxn modelId="{93E6739E-9E24-4C8E-9C8C-8536ED0D4BBB}" type="presParOf" srcId="{1595AA37-6507-405F-89FD-3CC28A3D0D55}" destId="{453A9667-EEF5-4F43-8466-1396E3DB891C}" srcOrd="1" destOrd="0" presId="urn:microsoft.com/office/officeart/2005/8/layout/vList5"/>
    <dgm:cxn modelId="{ADF98B2D-322C-441F-B845-728116128353}" type="presParOf" srcId="{1595AA37-6507-405F-89FD-3CC28A3D0D55}" destId="{A89CF6E4-0D98-4468-B1D5-B2CFDD3A23A2}" srcOrd="2" destOrd="0" presId="urn:microsoft.com/office/officeart/2005/8/layout/vList5"/>
    <dgm:cxn modelId="{F28D04C3-1E3F-42BB-B311-68B5590E13F9}" type="presParOf" srcId="{A89CF6E4-0D98-4468-B1D5-B2CFDD3A23A2}" destId="{93C5F16C-9159-4EB4-8C0D-317336469D12}" srcOrd="0" destOrd="0" presId="urn:microsoft.com/office/officeart/2005/8/layout/vList5"/>
    <dgm:cxn modelId="{761F8F9F-6B4E-45D3-AD1D-A034828621E6}" type="presParOf" srcId="{A89CF6E4-0D98-4468-B1D5-B2CFDD3A23A2}" destId="{A26A9DAD-CB01-48AD-AA81-048F89033248}" srcOrd="1" destOrd="0" presId="urn:microsoft.com/office/officeart/2005/8/layout/vList5"/>
    <dgm:cxn modelId="{90FA1CCF-F023-4329-B5BA-CC7D11245185}" type="presParOf" srcId="{1595AA37-6507-405F-89FD-3CC28A3D0D55}" destId="{C21F0274-CD37-42E3-AE78-C78DC7D26735}" srcOrd="3" destOrd="0" presId="urn:microsoft.com/office/officeart/2005/8/layout/vList5"/>
    <dgm:cxn modelId="{ADC0683B-EF8A-4078-9A21-B3DF3ABA5109}" type="presParOf" srcId="{1595AA37-6507-405F-89FD-3CC28A3D0D55}" destId="{AF01E08A-4D70-4EEF-8341-3A90829D4C4A}" srcOrd="4" destOrd="0" presId="urn:microsoft.com/office/officeart/2005/8/layout/vList5"/>
    <dgm:cxn modelId="{A1D8600B-F5D0-4A57-A40A-E4D2C2E83912}" type="presParOf" srcId="{AF01E08A-4D70-4EEF-8341-3A90829D4C4A}" destId="{FD1DF827-6BBB-44D1-B403-AFFC70844528}" srcOrd="0" destOrd="0" presId="urn:microsoft.com/office/officeart/2005/8/layout/vList5"/>
    <dgm:cxn modelId="{0122459F-AC3E-4289-B26A-0E6D6F35CFD7}" type="presParOf" srcId="{AF01E08A-4D70-4EEF-8341-3A90829D4C4A}" destId="{EA0D894E-3D95-4B9A-BAE8-ADF466D8E08B}" srcOrd="1" destOrd="0" presId="urn:microsoft.com/office/officeart/2005/8/layout/vList5"/>
    <dgm:cxn modelId="{E8993C89-0D78-4073-B6D4-86788BA61831}" type="presParOf" srcId="{1595AA37-6507-405F-89FD-3CC28A3D0D55}" destId="{E7CDEB06-B1E4-4D0A-BCA4-B1E2230AACAF}" srcOrd="5" destOrd="0" presId="urn:microsoft.com/office/officeart/2005/8/layout/vList5"/>
    <dgm:cxn modelId="{21210CA4-90D4-4268-9F2B-1793983655DD}" type="presParOf" srcId="{1595AA37-6507-405F-89FD-3CC28A3D0D55}" destId="{19F9848A-E01E-4C2B-8388-64940635DFC6}" srcOrd="6" destOrd="0" presId="urn:microsoft.com/office/officeart/2005/8/layout/vList5"/>
    <dgm:cxn modelId="{C6713EE0-105E-4C7D-980F-EDF8EEC72F7A}" type="presParOf" srcId="{19F9848A-E01E-4C2B-8388-64940635DFC6}" destId="{7BDEE2C5-0C7B-4660-B3A0-4C6049100777}" srcOrd="0" destOrd="0" presId="urn:microsoft.com/office/officeart/2005/8/layout/vList5"/>
    <dgm:cxn modelId="{F982E0F5-7B08-484B-9EEE-2D194ECB16D0}" type="presParOf" srcId="{19F9848A-E01E-4C2B-8388-64940635DFC6}" destId="{59FA5AF6-D712-43FC-86AD-0EB48CE0CB4D}" srcOrd="1" destOrd="0" presId="urn:microsoft.com/office/officeart/2005/8/layout/vList5"/>
    <dgm:cxn modelId="{97BB9169-BA78-4EB6-93F9-07653BFB4C3F}" type="presParOf" srcId="{1595AA37-6507-405F-89FD-3CC28A3D0D55}" destId="{3A5C8C64-460E-468C-8688-01136A6660E6}" srcOrd="7" destOrd="0" presId="urn:microsoft.com/office/officeart/2005/8/layout/vList5"/>
    <dgm:cxn modelId="{7CE5AC06-75E3-4896-89AF-E11E459DDB51}" type="presParOf" srcId="{1595AA37-6507-405F-89FD-3CC28A3D0D55}" destId="{AC7C2330-E212-4402-AF83-91CC20DAEFE3}" srcOrd="8" destOrd="0" presId="urn:microsoft.com/office/officeart/2005/8/layout/vList5"/>
    <dgm:cxn modelId="{00F99D18-C071-43E1-9F31-5A3FE25B7D4E}" type="presParOf" srcId="{AC7C2330-E212-4402-AF83-91CC20DAEFE3}" destId="{25B08CBA-8DE2-4DFF-8FC9-03A63DB4093B}" srcOrd="0" destOrd="0" presId="urn:microsoft.com/office/officeart/2005/8/layout/vList5"/>
    <dgm:cxn modelId="{CCEDE4F6-DC9B-4AC4-B288-8D74B272A32D}" type="presParOf" srcId="{AC7C2330-E212-4402-AF83-91CC20DAEFE3}" destId="{DBB23C59-2145-4E9C-ADF5-F642E0AB862F}" srcOrd="1" destOrd="0" presId="urn:microsoft.com/office/officeart/2005/8/layout/vList5"/>
    <dgm:cxn modelId="{D867307A-EBFE-4A8D-BEC3-645121E67E70}" type="presParOf" srcId="{1595AA37-6507-405F-89FD-3CC28A3D0D55}" destId="{030CB347-29AB-4942-9F22-6C39D0A7DEE6}" srcOrd="9" destOrd="0" presId="urn:microsoft.com/office/officeart/2005/8/layout/vList5"/>
    <dgm:cxn modelId="{8EB3562B-5306-42D2-950E-E45C92471DA3}" type="presParOf" srcId="{1595AA37-6507-405F-89FD-3CC28A3D0D55}" destId="{4CB0136C-78CE-4CC1-A7C2-D99D9B3FB9EF}" srcOrd="10" destOrd="0" presId="urn:microsoft.com/office/officeart/2005/8/layout/vList5"/>
    <dgm:cxn modelId="{656BF36B-2A17-4F36-AF1F-BEC18864FF83}" type="presParOf" srcId="{4CB0136C-78CE-4CC1-A7C2-D99D9B3FB9EF}" destId="{A98F2EB9-8D6C-4E18-8F47-18D7E19893A0}" srcOrd="0" destOrd="0" presId="urn:microsoft.com/office/officeart/2005/8/layout/vList5"/>
    <dgm:cxn modelId="{19895034-387A-40FC-BCBC-03D70F552205}" type="presParOf" srcId="{4CB0136C-78CE-4CC1-A7C2-D99D9B3FB9EF}" destId="{31FC3385-C51F-4B92-BE05-2CFAAFCF2C8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DF09678-AB9C-45A3-8DDA-3663ABE6F7BB}">
      <dgm:prSet phldrT="[ข้อความ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๒. จัดทำฐานข้อมูลทรัพย์สิน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6D74B28-5116-4DD3-8399-A000C854383B}" type="parTrans" cxnId="{17C2FF35-D9DC-4990-8E11-22B7B6BFE52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F3201ED1-3E72-485B-8461-B24AE3F561CE}" type="sibTrans" cxnId="{17C2FF35-D9DC-4990-8E11-22B7B6BFE52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DC540D1A-7AEF-4004-B9B9-AD199D9A7B3B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จัดทำ </a:t>
          </a:r>
          <a:r>
            <a:rPr lang="en-US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MOU 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ระหว่าง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ทด.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D72A22D-9C93-4BE0-890F-030A761738E1}" type="sibTrans" cxnId="{9C3748F9-65C4-48FF-A4F5-4005F96AC817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5E2E3975-B498-4CDC-837B-FDB2E9867FA3}" type="parTrans" cxnId="{9C3748F9-65C4-48FF-A4F5-4005F96AC817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ร่วมกับ ทด. กำหนดหลักเกณฑ์และวิธีการส่งข้อมูล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๒.๑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9A91C05-1824-4A32-8EC3-D8AF64CE8F1A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๒.๒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13A56C83-E1B1-4E66-AA6A-CCA060BE09AE}" type="sibTrans" cxnId="{05E10721-B5AF-46FA-BC2C-513D63192B7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76FF5AD-560E-4EC3-AAB3-AFE72009B18E}" type="parTrans" cxnId="{05E10721-B5AF-46FA-BC2C-513D63192B7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53459581-EB3A-4CCF-A985-90C8515FF1F3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๒.๓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EE7632C6-68F9-453C-AB76-9361D401129C}" type="parTrans" cxnId="{1FA30F76-ECE9-483C-A36D-06B4745FF088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68F16142-9DD7-47A5-8C58-5789B8FEEDE0}" type="sibTrans" cxnId="{1FA30F76-ECE9-483C-A36D-06B4745FF088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45617EAD-DBBC-4378-AE1E-A90A2D76C10E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ซักซ้อม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ในการสำรวจข้อมูลเพิ่มเติม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CFC263A-A123-4064-B031-CE23EA2C8F3C}" type="parTrans" cxnId="{05DB80FB-141A-40C5-A5FD-4536441AF04B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831D5B3A-33AF-4DA1-8153-DE62EA6350BF}" type="sibTrans" cxnId="{05DB80FB-141A-40C5-A5FD-4536441AF04B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3EDC9B5-112C-431D-BA42-78CD5437A1A1}" type="pres">
      <dgm:prSet presAssocID="{FDF09678-AB9C-45A3-8DDA-3663ABE6F7BB}" presName="linNode" presStyleCnt="0"/>
      <dgm:spPr/>
    </dgm:pt>
    <dgm:pt modelId="{EF360063-910B-49A9-816E-0D23A51CDA30}" type="pres">
      <dgm:prSet presAssocID="{FDF09678-AB9C-45A3-8DDA-3663ABE6F7BB}" presName="parentText" presStyleLbl="node1" presStyleIdx="0" presStyleCnt="4" custScaleX="277778" custScaleY="1397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A59A225-CC84-4259-A985-713555A37592}" type="pres">
      <dgm:prSet presAssocID="{F3201ED1-3E72-485B-8461-B24AE3F561CE}" presName="sp" presStyleCnt="0"/>
      <dgm:spPr/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1" presStyleCnt="4" custScaleX="32553" custScaleY="14341" custLinFactNeighborX="1764" custLinFactNeighborY="-241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3" custScaleX="134344" custScaleY="19057" custLinFactNeighborX="4220" custLinFactNeighborY="-18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AF01E08A-4D70-4EEF-8341-3A90829D4C4A}" type="pres">
      <dgm:prSet presAssocID="{19A91C05-1824-4A32-8EC3-D8AF64CE8F1A}" presName="linNode" presStyleCnt="0"/>
      <dgm:spPr/>
    </dgm:pt>
    <dgm:pt modelId="{FD1DF827-6BBB-44D1-B403-AFFC70844528}" type="pres">
      <dgm:prSet presAssocID="{19A91C05-1824-4A32-8EC3-D8AF64CE8F1A}" presName="parentText" presStyleLbl="node1" presStyleIdx="2" presStyleCnt="4" custScaleX="31567" custScaleY="16326" custLinFactNeighborX="1512" custLinFactNeighborY="-552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0D894E-3D95-4B9A-BAE8-ADF466D8E08B}" type="pres">
      <dgm:prSet presAssocID="{19A91C05-1824-4A32-8EC3-D8AF64CE8F1A}" presName="descendantText" presStyleLbl="alignAccFollowNode1" presStyleIdx="1" presStyleCnt="3" custScaleX="136138" custScaleY="20430" custLinFactNeighborX="4928" custLinFactNeighborY="-58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CDEB06-B1E4-4D0A-BCA4-B1E2230AACAF}" type="pres">
      <dgm:prSet presAssocID="{13A56C83-E1B1-4E66-AA6A-CCA060BE09AE}" presName="sp" presStyleCnt="0"/>
      <dgm:spPr/>
    </dgm:pt>
    <dgm:pt modelId="{19F9848A-E01E-4C2B-8388-64940635DFC6}" type="pres">
      <dgm:prSet presAssocID="{53459581-EB3A-4CCF-A985-90C8515FF1F3}" presName="linNode" presStyleCnt="0"/>
      <dgm:spPr/>
    </dgm:pt>
    <dgm:pt modelId="{7BDEE2C5-0C7B-4660-B3A0-4C6049100777}" type="pres">
      <dgm:prSet presAssocID="{53459581-EB3A-4CCF-A985-90C8515FF1F3}" presName="parentText" presStyleLbl="node1" presStyleIdx="3" presStyleCnt="4" custScaleX="32553" custScaleY="14341" custLinFactNeighborX="1764" custLinFactNeighborY="-774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FA5AF6-D712-43FC-86AD-0EB48CE0CB4D}" type="pres">
      <dgm:prSet presAssocID="{53459581-EB3A-4CCF-A985-90C8515FF1F3}" presName="descendantText" presStyleLbl="alignAccFollowNode1" presStyleIdx="2" presStyleCnt="3" custScaleX="136875" custScaleY="19057" custLinFactNeighborX="3772" custLinFactNeighborY="-92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8B7FD59-00AA-452E-A837-610F9A5C5C33}" type="presOf" srcId="{FDF09678-AB9C-45A3-8DDA-3663ABE6F7BB}" destId="{EF360063-910B-49A9-816E-0D23A51CDA30}" srcOrd="0" destOrd="0" presId="urn:microsoft.com/office/officeart/2005/8/layout/vList5"/>
    <dgm:cxn modelId="{9FFCEA87-4281-4255-88A2-253546731D91}" type="presOf" srcId="{8DCC6A4C-2FFE-4C3B-BC26-F4D24E3CC178}" destId="{A26A9DAD-CB01-48AD-AA81-048F89033248}" srcOrd="0" destOrd="0" presId="urn:microsoft.com/office/officeart/2005/8/layout/vList5"/>
    <dgm:cxn modelId="{17C2FF35-D9DC-4990-8E11-22B7B6BFE523}" srcId="{7E065D83-7079-41C7-8910-2602976F9328}" destId="{FDF09678-AB9C-45A3-8DDA-3663ABE6F7BB}" srcOrd="0" destOrd="0" parTransId="{76D74B28-5116-4DD3-8399-A000C854383B}" sibTransId="{F3201ED1-3E72-485B-8461-B24AE3F561CE}"/>
    <dgm:cxn modelId="{89236733-5C22-424F-AF74-0BEE7E45EE51}" type="presOf" srcId="{19A91C05-1824-4A32-8EC3-D8AF64CE8F1A}" destId="{FD1DF827-6BBB-44D1-B403-AFFC70844528}" srcOrd="0" destOrd="0" presId="urn:microsoft.com/office/officeart/2005/8/layout/vList5"/>
    <dgm:cxn modelId="{0705137E-A2E1-4AAF-B841-2160FADEA0E1}" type="presOf" srcId="{A4BC6EAD-DEF0-40E8-A23E-2592C45B6A11}" destId="{93C5F16C-9159-4EB4-8C0D-317336469D12}" srcOrd="0" destOrd="0" presId="urn:microsoft.com/office/officeart/2005/8/layout/vList5"/>
    <dgm:cxn modelId="{D5F61886-7ECE-4DB0-9D62-9D37BAA7A0E2}" type="presOf" srcId="{53459581-EB3A-4CCF-A985-90C8515FF1F3}" destId="{7BDEE2C5-0C7B-4660-B3A0-4C6049100777}" srcOrd="0" destOrd="0" presId="urn:microsoft.com/office/officeart/2005/8/layout/vList5"/>
    <dgm:cxn modelId="{5861D2BC-8718-42F4-BF1E-600C51AA662A}" type="presOf" srcId="{45617EAD-DBBC-4378-AE1E-A90A2D76C10E}" destId="{59FA5AF6-D712-43FC-86AD-0EB48CE0CB4D}" srcOrd="0" destOrd="0" presId="urn:microsoft.com/office/officeart/2005/8/layout/vList5"/>
    <dgm:cxn modelId="{05DB80FB-141A-40C5-A5FD-4536441AF04B}" srcId="{53459581-EB3A-4CCF-A985-90C8515FF1F3}" destId="{45617EAD-DBBC-4378-AE1E-A90A2D76C10E}" srcOrd="0" destOrd="0" parTransId="{9CFC263A-A123-4064-B031-CE23EA2C8F3C}" sibTransId="{831D5B3A-33AF-4DA1-8153-DE62EA6350BF}"/>
    <dgm:cxn modelId="{05E10721-B5AF-46FA-BC2C-513D63192B79}" srcId="{7E065D83-7079-41C7-8910-2602976F9328}" destId="{19A91C05-1824-4A32-8EC3-D8AF64CE8F1A}" srcOrd="2" destOrd="0" parTransId="{176FF5AD-560E-4EC3-AAB3-AFE72009B18E}" sibTransId="{13A56C83-E1B1-4E66-AA6A-CCA060BE09AE}"/>
    <dgm:cxn modelId="{B13940D9-69E9-4B61-8F5C-741FA64FD902}" type="presOf" srcId="{DC540D1A-7AEF-4004-B9B9-AD199D9A7B3B}" destId="{EA0D894E-3D95-4B9A-BAE8-ADF466D8E08B}" srcOrd="0" destOrd="0" presId="urn:microsoft.com/office/officeart/2005/8/layout/vList5"/>
    <dgm:cxn modelId="{1FA30F76-ECE9-483C-A36D-06B4745FF088}" srcId="{7E065D83-7079-41C7-8910-2602976F9328}" destId="{53459581-EB3A-4CCF-A985-90C8515FF1F3}" srcOrd="3" destOrd="0" parTransId="{EE7632C6-68F9-453C-AB76-9361D401129C}" sibTransId="{68F16142-9DD7-47A5-8C58-5789B8FEEDE0}"/>
    <dgm:cxn modelId="{9C3748F9-65C4-48FF-A4F5-4005F96AC817}" srcId="{19A91C05-1824-4A32-8EC3-D8AF64CE8F1A}" destId="{DC540D1A-7AEF-4004-B9B9-AD199D9A7B3B}" srcOrd="0" destOrd="0" parTransId="{5E2E3975-B498-4CDC-837B-FDB2E9867FA3}" sibTransId="{CD72A22D-9C93-4BE0-890F-030A761738E1}"/>
    <dgm:cxn modelId="{E63021F1-6039-464E-8F6C-FE2167CDB8C9}" srcId="{7E065D83-7079-41C7-8910-2602976F9328}" destId="{A4BC6EAD-DEF0-40E8-A23E-2592C45B6A11}" srcOrd="1" destOrd="0" parTransId="{AF68A5B6-1698-4A23-9E9F-21D09C903361}" sibTransId="{BDF07CB3-4EB1-4BFE-AE91-F20C1D0C55C9}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249B522D-D29B-44BF-9CCA-B6A0959B6C36}" type="presOf" srcId="{7E065D83-7079-41C7-8910-2602976F9328}" destId="{1595AA37-6507-405F-89FD-3CC28A3D0D55}" srcOrd="0" destOrd="0" presId="urn:microsoft.com/office/officeart/2005/8/layout/vList5"/>
    <dgm:cxn modelId="{D850EE9F-0CFC-4022-ACDB-797765166250}" type="presParOf" srcId="{1595AA37-6507-405F-89FD-3CC28A3D0D55}" destId="{93EDC9B5-112C-431D-BA42-78CD5437A1A1}" srcOrd="0" destOrd="0" presId="urn:microsoft.com/office/officeart/2005/8/layout/vList5"/>
    <dgm:cxn modelId="{A2783576-A555-4344-8B1F-597940C2A738}" type="presParOf" srcId="{93EDC9B5-112C-431D-BA42-78CD5437A1A1}" destId="{EF360063-910B-49A9-816E-0D23A51CDA30}" srcOrd="0" destOrd="0" presId="urn:microsoft.com/office/officeart/2005/8/layout/vList5"/>
    <dgm:cxn modelId="{E9DCD54F-D5E8-4683-ADFF-287C387E5026}" type="presParOf" srcId="{1595AA37-6507-405F-89FD-3CC28A3D0D55}" destId="{6A59A225-CC84-4259-A985-713555A37592}" srcOrd="1" destOrd="0" presId="urn:microsoft.com/office/officeart/2005/8/layout/vList5"/>
    <dgm:cxn modelId="{09AE3091-7337-438C-B03D-397932735C47}" type="presParOf" srcId="{1595AA37-6507-405F-89FD-3CC28A3D0D55}" destId="{A89CF6E4-0D98-4468-B1D5-B2CFDD3A23A2}" srcOrd="2" destOrd="0" presId="urn:microsoft.com/office/officeart/2005/8/layout/vList5"/>
    <dgm:cxn modelId="{A24786A1-9958-4116-BD23-70C24B2331BD}" type="presParOf" srcId="{A89CF6E4-0D98-4468-B1D5-B2CFDD3A23A2}" destId="{93C5F16C-9159-4EB4-8C0D-317336469D12}" srcOrd="0" destOrd="0" presId="urn:microsoft.com/office/officeart/2005/8/layout/vList5"/>
    <dgm:cxn modelId="{417D4B79-4C85-4676-9E79-C62797F7CBD5}" type="presParOf" srcId="{A89CF6E4-0D98-4468-B1D5-B2CFDD3A23A2}" destId="{A26A9DAD-CB01-48AD-AA81-048F89033248}" srcOrd="1" destOrd="0" presId="urn:microsoft.com/office/officeart/2005/8/layout/vList5"/>
    <dgm:cxn modelId="{186DF4AF-C3EB-4792-B89B-11BABB3B3F2E}" type="presParOf" srcId="{1595AA37-6507-405F-89FD-3CC28A3D0D55}" destId="{C21F0274-CD37-42E3-AE78-C78DC7D26735}" srcOrd="3" destOrd="0" presId="urn:microsoft.com/office/officeart/2005/8/layout/vList5"/>
    <dgm:cxn modelId="{0B24B754-E357-4DE0-BC03-22DB98988CF5}" type="presParOf" srcId="{1595AA37-6507-405F-89FD-3CC28A3D0D55}" destId="{AF01E08A-4D70-4EEF-8341-3A90829D4C4A}" srcOrd="4" destOrd="0" presId="urn:microsoft.com/office/officeart/2005/8/layout/vList5"/>
    <dgm:cxn modelId="{46B24035-54A9-4CEA-9A11-5342156E9E83}" type="presParOf" srcId="{AF01E08A-4D70-4EEF-8341-3A90829D4C4A}" destId="{FD1DF827-6BBB-44D1-B403-AFFC70844528}" srcOrd="0" destOrd="0" presId="urn:microsoft.com/office/officeart/2005/8/layout/vList5"/>
    <dgm:cxn modelId="{8219E96B-D952-40A1-AAAB-85F88AABF7F6}" type="presParOf" srcId="{AF01E08A-4D70-4EEF-8341-3A90829D4C4A}" destId="{EA0D894E-3D95-4B9A-BAE8-ADF466D8E08B}" srcOrd="1" destOrd="0" presId="urn:microsoft.com/office/officeart/2005/8/layout/vList5"/>
    <dgm:cxn modelId="{CB538EBD-1CB7-4840-91C7-60975434436E}" type="presParOf" srcId="{1595AA37-6507-405F-89FD-3CC28A3D0D55}" destId="{E7CDEB06-B1E4-4D0A-BCA4-B1E2230AACAF}" srcOrd="5" destOrd="0" presId="urn:microsoft.com/office/officeart/2005/8/layout/vList5"/>
    <dgm:cxn modelId="{73DDC8EC-2A90-44D5-BBA7-F6F56F4389AD}" type="presParOf" srcId="{1595AA37-6507-405F-89FD-3CC28A3D0D55}" destId="{19F9848A-E01E-4C2B-8388-64940635DFC6}" srcOrd="6" destOrd="0" presId="urn:microsoft.com/office/officeart/2005/8/layout/vList5"/>
    <dgm:cxn modelId="{14BD4221-E219-4965-A325-7861B51511E1}" type="presParOf" srcId="{19F9848A-E01E-4C2B-8388-64940635DFC6}" destId="{7BDEE2C5-0C7B-4660-B3A0-4C6049100777}" srcOrd="0" destOrd="0" presId="urn:microsoft.com/office/officeart/2005/8/layout/vList5"/>
    <dgm:cxn modelId="{3348DA05-C7FB-4446-8F04-E85BE3BD7113}" type="presParOf" srcId="{19F9848A-E01E-4C2B-8388-64940635DFC6}" destId="{59FA5AF6-D712-43FC-86AD-0EB48CE0CB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DF09678-AB9C-45A3-8DDA-3663ABE6F7BB}">
      <dgm:prSet phldrT="[ข้อความ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๓. จัดทำคู่มือการปฏิบัติงานของ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76D74B28-5116-4DD3-8399-A000C854383B}" type="parTrans" cxnId="{17C2FF35-D9DC-4990-8E11-22B7B6BFE52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F3201ED1-3E72-485B-8461-B24AE3F561CE}" type="sibTrans" cxnId="{17C2FF35-D9DC-4990-8E11-22B7B6BFE52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DC540D1A-7AEF-4004-B9B9-AD199D9A7B3B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จัดประชุมคณะทำงานฯ เพื่อจัดทำคู่มือปฏิบัติงาน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D72A22D-9C93-4BE0-890F-030A761738E1}" type="sibTrans" cxnId="{9C3748F9-65C4-48FF-A4F5-4005F96AC817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5E2E3975-B498-4CDC-837B-FDB2E9867FA3}" type="parTrans" cxnId="{9C3748F9-65C4-48FF-A4F5-4005F96AC817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แต่งตั้งคณะทำงานฯ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๓.๑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9A91C05-1824-4A32-8EC3-D8AF64CE8F1A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๓.๒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13A56C83-E1B1-4E66-AA6A-CCA060BE09AE}" type="sibTrans" cxnId="{05E10721-B5AF-46FA-BC2C-513D63192B7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76FF5AD-560E-4EC3-AAB3-AFE72009B18E}" type="parTrans" cxnId="{05E10721-B5AF-46FA-BC2C-513D63192B79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3EDC9B5-112C-431D-BA42-78CD5437A1A1}" type="pres">
      <dgm:prSet presAssocID="{FDF09678-AB9C-45A3-8DDA-3663ABE6F7BB}" presName="linNode" presStyleCnt="0"/>
      <dgm:spPr/>
    </dgm:pt>
    <dgm:pt modelId="{EF360063-910B-49A9-816E-0D23A51CDA30}" type="pres">
      <dgm:prSet presAssocID="{FDF09678-AB9C-45A3-8DDA-3663ABE6F7BB}" presName="parentText" presStyleLbl="node1" presStyleIdx="0" presStyleCnt="3" custScaleX="277778" custScaleY="13970" custLinFactNeighborY="-1380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A59A225-CC84-4259-A985-713555A37592}" type="pres">
      <dgm:prSet presAssocID="{F3201ED1-3E72-485B-8461-B24AE3F561CE}" presName="sp" presStyleCnt="0"/>
      <dgm:spPr/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1" presStyleCnt="3" custScaleX="32553" custScaleY="14341" custLinFactNeighborX="1764" custLinFactNeighborY="-1288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2" custScaleX="134344" custScaleY="19057" custLinFactNeighborX="4220" custLinFactNeighborY="-1495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AF01E08A-4D70-4EEF-8341-3A90829D4C4A}" type="pres">
      <dgm:prSet presAssocID="{19A91C05-1824-4A32-8EC3-D8AF64CE8F1A}" presName="linNode" presStyleCnt="0"/>
      <dgm:spPr/>
    </dgm:pt>
    <dgm:pt modelId="{FD1DF827-6BBB-44D1-B403-AFFC70844528}" type="pres">
      <dgm:prSet presAssocID="{19A91C05-1824-4A32-8EC3-D8AF64CE8F1A}" presName="parentText" presStyleLbl="node1" presStyleIdx="2" presStyleCnt="3" custScaleX="31567" custScaleY="16326" custLinFactNeighborX="1512" custLinFactNeighborY="-909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0D894E-3D95-4B9A-BAE8-ADF466D8E08B}" type="pres">
      <dgm:prSet presAssocID="{19A91C05-1824-4A32-8EC3-D8AF64CE8F1A}" presName="descendantText" presStyleLbl="alignAccFollowNode1" presStyleIdx="1" presStyleCnt="2" custScaleX="136138" custScaleY="20430" custLinFactNeighborX="4052" custLinFactNeighborY="-102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49019C-E186-4433-9692-83E891A62882}" type="presOf" srcId="{A4BC6EAD-DEF0-40E8-A23E-2592C45B6A11}" destId="{93C5F16C-9159-4EB4-8C0D-317336469D12}" srcOrd="0" destOrd="0" presId="urn:microsoft.com/office/officeart/2005/8/layout/vList5"/>
    <dgm:cxn modelId="{17C2FF35-D9DC-4990-8E11-22B7B6BFE523}" srcId="{7E065D83-7079-41C7-8910-2602976F9328}" destId="{FDF09678-AB9C-45A3-8DDA-3663ABE6F7BB}" srcOrd="0" destOrd="0" parTransId="{76D74B28-5116-4DD3-8399-A000C854383B}" sibTransId="{F3201ED1-3E72-485B-8461-B24AE3F561CE}"/>
    <dgm:cxn modelId="{E419675C-44C4-49C5-BDA5-FFA281FE6721}" type="presOf" srcId="{8DCC6A4C-2FFE-4C3B-BC26-F4D24E3CC178}" destId="{A26A9DAD-CB01-48AD-AA81-048F89033248}" srcOrd="0" destOrd="0" presId="urn:microsoft.com/office/officeart/2005/8/layout/vList5"/>
    <dgm:cxn modelId="{05E10721-B5AF-46FA-BC2C-513D63192B79}" srcId="{7E065D83-7079-41C7-8910-2602976F9328}" destId="{19A91C05-1824-4A32-8EC3-D8AF64CE8F1A}" srcOrd="2" destOrd="0" parTransId="{176FF5AD-560E-4EC3-AAB3-AFE72009B18E}" sibTransId="{13A56C83-E1B1-4E66-AA6A-CCA060BE09AE}"/>
    <dgm:cxn modelId="{9C3748F9-65C4-48FF-A4F5-4005F96AC817}" srcId="{19A91C05-1824-4A32-8EC3-D8AF64CE8F1A}" destId="{DC540D1A-7AEF-4004-B9B9-AD199D9A7B3B}" srcOrd="0" destOrd="0" parTransId="{5E2E3975-B498-4CDC-837B-FDB2E9867FA3}" sibTransId="{CD72A22D-9C93-4BE0-890F-030A761738E1}"/>
    <dgm:cxn modelId="{0EE6C7D9-908F-41CD-9FD5-919F8899C3D4}" type="presOf" srcId="{7E065D83-7079-41C7-8910-2602976F9328}" destId="{1595AA37-6507-405F-89FD-3CC28A3D0D55}" srcOrd="0" destOrd="0" presId="urn:microsoft.com/office/officeart/2005/8/layout/vList5"/>
    <dgm:cxn modelId="{E63021F1-6039-464E-8F6C-FE2167CDB8C9}" srcId="{7E065D83-7079-41C7-8910-2602976F9328}" destId="{A4BC6EAD-DEF0-40E8-A23E-2592C45B6A11}" srcOrd="1" destOrd="0" parTransId="{AF68A5B6-1698-4A23-9E9F-21D09C903361}" sibTransId="{BDF07CB3-4EB1-4BFE-AE91-F20C1D0C55C9}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5F466D57-A16E-4041-B7D5-BD2637325BC0}" type="presOf" srcId="{DC540D1A-7AEF-4004-B9B9-AD199D9A7B3B}" destId="{EA0D894E-3D95-4B9A-BAE8-ADF466D8E08B}" srcOrd="0" destOrd="0" presId="urn:microsoft.com/office/officeart/2005/8/layout/vList5"/>
    <dgm:cxn modelId="{1E9A3AF7-0C74-42F3-A994-1448A564A8C1}" type="presOf" srcId="{19A91C05-1824-4A32-8EC3-D8AF64CE8F1A}" destId="{FD1DF827-6BBB-44D1-B403-AFFC70844528}" srcOrd="0" destOrd="0" presId="urn:microsoft.com/office/officeart/2005/8/layout/vList5"/>
    <dgm:cxn modelId="{0A0909BB-3DC8-4CBE-B909-E96D57172A0E}" type="presOf" srcId="{FDF09678-AB9C-45A3-8DDA-3663ABE6F7BB}" destId="{EF360063-910B-49A9-816E-0D23A51CDA30}" srcOrd="0" destOrd="0" presId="urn:microsoft.com/office/officeart/2005/8/layout/vList5"/>
    <dgm:cxn modelId="{C72CB704-19AE-4811-9B05-FD2A045ED793}" type="presParOf" srcId="{1595AA37-6507-405F-89FD-3CC28A3D0D55}" destId="{93EDC9B5-112C-431D-BA42-78CD5437A1A1}" srcOrd="0" destOrd="0" presId="urn:microsoft.com/office/officeart/2005/8/layout/vList5"/>
    <dgm:cxn modelId="{25B66F44-4643-468D-B835-EA417EAF19D7}" type="presParOf" srcId="{93EDC9B5-112C-431D-BA42-78CD5437A1A1}" destId="{EF360063-910B-49A9-816E-0D23A51CDA30}" srcOrd="0" destOrd="0" presId="urn:microsoft.com/office/officeart/2005/8/layout/vList5"/>
    <dgm:cxn modelId="{7B3B608C-8162-4D26-B184-AB4765F10C46}" type="presParOf" srcId="{1595AA37-6507-405F-89FD-3CC28A3D0D55}" destId="{6A59A225-CC84-4259-A985-713555A37592}" srcOrd="1" destOrd="0" presId="urn:microsoft.com/office/officeart/2005/8/layout/vList5"/>
    <dgm:cxn modelId="{8730E90C-3CCC-4F2D-9FC4-2C00D532CE16}" type="presParOf" srcId="{1595AA37-6507-405F-89FD-3CC28A3D0D55}" destId="{A89CF6E4-0D98-4468-B1D5-B2CFDD3A23A2}" srcOrd="2" destOrd="0" presId="urn:microsoft.com/office/officeart/2005/8/layout/vList5"/>
    <dgm:cxn modelId="{01B0EDA3-9660-4CF8-A14D-5C1BB0DD2703}" type="presParOf" srcId="{A89CF6E4-0D98-4468-B1D5-B2CFDD3A23A2}" destId="{93C5F16C-9159-4EB4-8C0D-317336469D12}" srcOrd="0" destOrd="0" presId="urn:microsoft.com/office/officeart/2005/8/layout/vList5"/>
    <dgm:cxn modelId="{7A13065E-2BF8-412F-B698-5ACA4FB70EBC}" type="presParOf" srcId="{A89CF6E4-0D98-4468-B1D5-B2CFDD3A23A2}" destId="{A26A9DAD-CB01-48AD-AA81-048F89033248}" srcOrd="1" destOrd="0" presId="urn:microsoft.com/office/officeart/2005/8/layout/vList5"/>
    <dgm:cxn modelId="{E4DB1389-A14C-4E32-BC28-B98F1CC68E72}" type="presParOf" srcId="{1595AA37-6507-405F-89FD-3CC28A3D0D55}" destId="{C21F0274-CD37-42E3-AE78-C78DC7D26735}" srcOrd="3" destOrd="0" presId="urn:microsoft.com/office/officeart/2005/8/layout/vList5"/>
    <dgm:cxn modelId="{8068F269-E555-472D-9F59-655339AF48C7}" type="presParOf" srcId="{1595AA37-6507-405F-89FD-3CC28A3D0D55}" destId="{AF01E08A-4D70-4EEF-8341-3A90829D4C4A}" srcOrd="4" destOrd="0" presId="urn:microsoft.com/office/officeart/2005/8/layout/vList5"/>
    <dgm:cxn modelId="{5C3FA4FC-E2E4-4E9A-9077-20082D5CA368}" type="presParOf" srcId="{AF01E08A-4D70-4EEF-8341-3A90829D4C4A}" destId="{FD1DF827-6BBB-44D1-B403-AFFC70844528}" srcOrd="0" destOrd="0" presId="urn:microsoft.com/office/officeart/2005/8/layout/vList5"/>
    <dgm:cxn modelId="{7FDC15DC-3C9D-403B-8F57-970762FEB359}" type="presParOf" srcId="{AF01E08A-4D70-4EEF-8341-3A90829D4C4A}" destId="{EA0D894E-3D95-4B9A-BAE8-ADF466D8E08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C540D1A-7AEF-4004-B9B9-AD199D9A7B3B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ศึกษาองค์ประกอบและหน้าที่ของคณะกรรมการฯ    2 ชุด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D72A22D-9C93-4BE0-890F-030A761738E1}" type="sibTrans" cxnId="{9C3748F9-65C4-48FF-A4F5-4005F96AC817}">
      <dgm:prSet/>
      <dgm:spPr/>
      <dgm:t>
        <a:bodyPr/>
        <a:lstStyle/>
        <a:p>
          <a:endParaRPr lang="th-TH"/>
        </a:p>
      </dgm:t>
    </dgm:pt>
    <dgm:pt modelId="{5E2E3975-B498-4CDC-837B-FDB2E9867FA3}" type="parTrans" cxnId="{9C3748F9-65C4-48FF-A4F5-4005F96AC817}">
      <dgm:prSet/>
      <dgm:spPr/>
      <dgm:t>
        <a:bodyPr/>
        <a:lstStyle/>
        <a:p>
          <a:endParaRPr lang="th-TH"/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ศึกษาหลักการและสาระสำคัญของร่างภาษีที่ดินฯ เพื่อชี้แจงทำความเข้าใจกับ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/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/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๑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/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/>
        </a:p>
      </dgm:t>
    </dgm:pt>
    <dgm:pt modelId="{19A91C05-1824-4A32-8EC3-D8AF64CE8F1A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๒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13A56C83-E1B1-4E66-AA6A-CCA060BE09AE}" type="sibTrans" cxnId="{05E10721-B5AF-46FA-BC2C-513D63192B79}">
      <dgm:prSet/>
      <dgm:spPr/>
      <dgm:t>
        <a:bodyPr/>
        <a:lstStyle/>
        <a:p>
          <a:endParaRPr lang="th-TH"/>
        </a:p>
      </dgm:t>
    </dgm:pt>
    <dgm:pt modelId="{176FF5AD-560E-4EC3-AAB3-AFE72009B18E}" type="parTrans" cxnId="{05E10721-B5AF-46FA-BC2C-513D63192B79}">
      <dgm:prSet/>
      <dgm:spPr/>
      <dgm:t>
        <a:bodyPr/>
        <a:lstStyle/>
        <a:p>
          <a:endParaRPr lang="th-TH"/>
        </a:p>
      </dgm:t>
    </dgm:pt>
    <dgm:pt modelId="{53459581-EB3A-4CCF-A985-90C8515FF1F3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๓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EE7632C6-68F9-453C-AB76-9361D401129C}" type="parTrans" cxnId="{1FA30F76-ECE9-483C-A36D-06B4745FF088}">
      <dgm:prSet/>
      <dgm:spPr/>
      <dgm:t>
        <a:bodyPr/>
        <a:lstStyle/>
        <a:p>
          <a:endParaRPr lang="th-TH"/>
        </a:p>
      </dgm:t>
    </dgm:pt>
    <dgm:pt modelId="{68F16142-9DD7-47A5-8C58-5789B8FEEDE0}" type="sibTrans" cxnId="{1FA30F76-ECE9-483C-A36D-06B4745FF088}">
      <dgm:prSet/>
      <dgm:spPr/>
      <dgm:t>
        <a:bodyPr/>
        <a:lstStyle/>
        <a:p>
          <a:endParaRPr lang="th-TH"/>
        </a:p>
      </dgm:t>
    </dgm:pt>
    <dgm:pt modelId="{45617EAD-DBBC-4378-AE1E-A90A2D76C10E}">
      <dgm:prSet phldrT="[ข้อความ]" custT="1"/>
      <dgm:spPr/>
      <dgm:t>
        <a:bodyPr/>
        <a:lstStyle/>
        <a:p>
          <a:r>
            <a:rPr lang="th-TH" sz="36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ดำเนินการจัดประชุมคณะกรรมการอำนวยการแผนที่ภาษีและทะเบียนทรัพย์สินจังหวัด เพื่อประสานงานกับหน่วยงานอื่นที่เกี่ยวข้อง และเร่งรัด </a:t>
          </a:r>
          <a:r>
            <a:rPr lang="th-TH" sz="36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36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จัดทำแผนที่ภาษีและทะเบียนทรัพย์สินได้แล้วเสร็จโดยเร็ว</a:t>
          </a:r>
          <a:endParaRPr lang="th-TH" sz="36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9CFC263A-A123-4064-B031-CE23EA2C8F3C}" type="parTrans" cxnId="{05DB80FB-141A-40C5-A5FD-4536441AF04B}">
      <dgm:prSet/>
      <dgm:spPr/>
      <dgm:t>
        <a:bodyPr/>
        <a:lstStyle/>
        <a:p>
          <a:endParaRPr lang="th-TH"/>
        </a:p>
      </dgm:t>
    </dgm:pt>
    <dgm:pt modelId="{831D5B3A-33AF-4DA1-8153-DE62EA6350BF}" type="sibTrans" cxnId="{05DB80FB-141A-40C5-A5FD-4536441AF04B}">
      <dgm:prSet/>
      <dgm:spPr/>
      <dgm:t>
        <a:bodyPr/>
        <a:lstStyle/>
        <a:p>
          <a:endParaRPr lang="th-TH"/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0" presStyleCnt="3" custScaleX="30110" custScaleY="14341" custLinFactNeighborX="-1008" custLinFactNeighborY="-474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3" custScaleX="136358" custScaleY="19057" custLinFactNeighborX="387" custLinFactNeighborY="-475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AF01E08A-4D70-4EEF-8341-3A90829D4C4A}" type="pres">
      <dgm:prSet presAssocID="{19A91C05-1824-4A32-8EC3-D8AF64CE8F1A}" presName="linNode" presStyleCnt="0"/>
      <dgm:spPr/>
    </dgm:pt>
    <dgm:pt modelId="{FD1DF827-6BBB-44D1-B403-AFFC70844528}" type="pres">
      <dgm:prSet presAssocID="{19A91C05-1824-4A32-8EC3-D8AF64CE8F1A}" presName="parentText" presStyleLbl="node1" presStyleIdx="1" presStyleCnt="3" custScaleX="29198" custScaleY="16326" custLinFactNeighborX="-504" custLinFactNeighborY="-552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A0D894E-3D95-4B9A-BAE8-ADF466D8E08B}" type="pres">
      <dgm:prSet presAssocID="{19A91C05-1824-4A32-8EC3-D8AF64CE8F1A}" presName="descendantText" presStyleLbl="alignAccFollowNode1" presStyleIdx="1" presStyleCnt="3" custScaleX="135939" custScaleY="20430" custLinFactNeighborX="1148" custLinFactNeighborY="-610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CDEB06-B1E4-4D0A-BCA4-B1E2230AACAF}" type="pres">
      <dgm:prSet presAssocID="{13A56C83-E1B1-4E66-AA6A-CCA060BE09AE}" presName="sp" presStyleCnt="0"/>
      <dgm:spPr/>
    </dgm:pt>
    <dgm:pt modelId="{19F9848A-E01E-4C2B-8388-64940635DFC6}" type="pres">
      <dgm:prSet presAssocID="{53459581-EB3A-4CCF-A985-90C8515FF1F3}" presName="linNode" presStyleCnt="0"/>
      <dgm:spPr/>
    </dgm:pt>
    <dgm:pt modelId="{7BDEE2C5-0C7B-4660-B3A0-4C6049100777}" type="pres">
      <dgm:prSet presAssocID="{53459581-EB3A-4CCF-A985-90C8515FF1F3}" presName="parentText" presStyleLbl="node1" presStyleIdx="2" presStyleCnt="3" custScaleX="30110" custScaleY="14341" custLinFactNeighborX="252" custLinFactNeighborY="-1821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FA5AF6-D712-43FC-86AD-0EB48CE0CB4D}" type="pres">
      <dgm:prSet presAssocID="{53459581-EB3A-4CCF-A985-90C8515FF1F3}" presName="descendantText" presStyleLbl="alignAccFollowNode1" presStyleIdx="2" presStyleCnt="3" custScaleX="134524" custScaleY="49314" custLinFactNeighborX="1980" custLinFactNeighborY="-656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EB97F06-0E81-4FD6-86FE-AD7FB804D2C9}" type="presOf" srcId="{19A91C05-1824-4A32-8EC3-D8AF64CE8F1A}" destId="{FD1DF827-6BBB-44D1-B403-AFFC70844528}" srcOrd="0" destOrd="0" presId="urn:microsoft.com/office/officeart/2005/8/layout/vList5"/>
    <dgm:cxn modelId="{0D846F69-35E6-430E-AD35-C45E5B49672C}" type="presOf" srcId="{A4BC6EAD-DEF0-40E8-A23E-2592C45B6A11}" destId="{93C5F16C-9159-4EB4-8C0D-317336469D12}" srcOrd="0" destOrd="0" presId="urn:microsoft.com/office/officeart/2005/8/layout/vList5"/>
    <dgm:cxn modelId="{4F2BB185-E2E5-4247-A8BF-6F40BE307A41}" type="presOf" srcId="{8DCC6A4C-2FFE-4C3B-BC26-F4D24E3CC178}" destId="{A26A9DAD-CB01-48AD-AA81-048F89033248}" srcOrd="0" destOrd="0" presId="urn:microsoft.com/office/officeart/2005/8/layout/vList5"/>
    <dgm:cxn modelId="{00898F31-192B-45AA-A6BC-8BC27E6FB2B6}" type="presOf" srcId="{7E065D83-7079-41C7-8910-2602976F9328}" destId="{1595AA37-6507-405F-89FD-3CC28A3D0D55}" srcOrd="0" destOrd="0" presId="urn:microsoft.com/office/officeart/2005/8/layout/vList5"/>
    <dgm:cxn modelId="{05DB80FB-141A-40C5-A5FD-4536441AF04B}" srcId="{53459581-EB3A-4CCF-A985-90C8515FF1F3}" destId="{45617EAD-DBBC-4378-AE1E-A90A2D76C10E}" srcOrd="0" destOrd="0" parTransId="{9CFC263A-A123-4064-B031-CE23EA2C8F3C}" sibTransId="{831D5B3A-33AF-4DA1-8153-DE62EA6350BF}"/>
    <dgm:cxn modelId="{4A97EC02-D98B-4E25-B15B-7317042346BA}" type="presOf" srcId="{45617EAD-DBBC-4378-AE1E-A90A2D76C10E}" destId="{59FA5AF6-D712-43FC-86AD-0EB48CE0CB4D}" srcOrd="0" destOrd="0" presId="urn:microsoft.com/office/officeart/2005/8/layout/vList5"/>
    <dgm:cxn modelId="{05E10721-B5AF-46FA-BC2C-513D63192B79}" srcId="{7E065D83-7079-41C7-8910-2602976F9328}" destId="{19A91C05-1824-4A32-8EC3-D8AF64CE8F1A}" srcOrd="1" destOrd="0" parTransId="{176FF5AD-560E-4EC3-AAB3-AFE72009B18E}" sibTransId="{13A56C83-E1B1-4E66-AA6A-CCA060BE09AE}"/>
    <dgm:cxn modelId="{1FA30F76-ECE9-483C-A36D-06B4745FF088}" srcId="{7E065D83-7079-41C7-8910-2602976F9328}" destId="{53459581-EB3A-4CCF-A985-90C8515FF1F3}" srcOrd="2" destOrd="0" parTransId="{EE7632C6-68F9-453C-AB76-9361D401129C}" sibTransId="{68F16142-9DD7-47A5-8C58-5789B8FEEDE0}"/>
    <dgm:cxn modelId="{9C3748F9-65C4-48FF-A4F5-4005F96AC817}" srcId="{19A91C05-1824-4A32-8EC3-D8AF64CE8F1A}" destId="{DC540D1A-7AEF-4004-B9B9-AD199D9A7B3B}" srcOrd="0" destOrd="0" parTransId="{5E2E3975-B498-4CDC-837B-FDB2E9867FA3}" sibTransId="{CD72A22D-9C93-4BE0-890F-030A761738E1}"/>
    <dgm:cxn modelId="{E63021F1-6039-464E-8F6C-FE2167CDB8C9}" srcId="{7E065D83-7079-41C7-8910-2602976F9328}" destId="{A4BC6EAD-DEF0-40E8-A23E-2592C45B6A11}" srcOrd="0" destOrd="0" parTransId="{AF68A5B6-1698-4A23-9E9F-21D09C903361}" sibTransId="{BDF07CB3-4EB1-4BFE-AE91-F20C1D0C55C9}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96415E32-1876-4EEB-8367-1B079BEB6BCF}" type="presOf" srcId="{53459581-EB3A-4CCF-A985-90C8515FF1F3}" destId="{7BDEE2C5-0C7B-4660-B3A0-4C6049100777}" srcOrd="0" destOrd="0" presId="urn:microsoft.com/office/officeart/2005/8/layout/vList5"/>
    <dgm:cxn modelId="{0A7C8CF9-8453-45CE-A977-06CF08C3E6B6}" type="presOf" srcId="{DC540D1A-7AEF-4004-B9B9-AD199D9A7B3B}" destId="{EA0D894E-3D95-4B9A-BAE8-ADF466D8E08B}" srcOrd="0" destOrd="0" presId="urn:microsoft.com/office/officeart/2005/8/layout/vList5"/>
    <dgm:cxn modelId="{020621B4-5056-41E2-8FA9-4E45390715CD}" type="presParOf" srcId="{1595AA37-6507-405F-89FD-3CC28A3D0D55}" destId="{A89CF6E4-0D98-4468-B1D5-B2CFDD3A23A2}" srcOrd="0" destOrd="0" presId="urn:microsoft.com/office/officeart/2005/8/layout/vList5"/>
    <dgm:cxn modelId="{BBB37625-B8F5-4E74-AB1F-63B517D8E34D}" type="presParOf" srcId="{A89CF6E4-0D98-4468-B1D5-B2CFDD3A23A2}" destId="{93C5F16C-9159-4EB4-8C0D-317336469D12}" srcOrd="0" destOrd="0" presId="urn:microsoft.com/office/officeart/2005/8/layout/vList5"/>
    <dgm:cxn modelId="{A4A2862F-0F9E-43F4-A382-1D64450A7636}" type="presParOf" srcId="{A89CF6E4-0D98-4468-B1D5-B2CFDD3A23A2}" destId="{A26A9DAD-CB01-48AD-AA81-048F89033248}" srcOrd="1" destOrd="0" presId="urn:microsoft.com/office/officeart/2005/8/layout/vList5"/>
    <dgm:cxn modelId="{49872719-BEAB-4B76-824D-30FF7693E01A}" type="presParOf" srcId="{1595AA37-6507-405F-89FD-3CC28A3D0D55}" destId="{C21F0274-CD37-42E3-AE78-C78DC7D26735}" srcOrd="1" destOrd="0" presId="urn:microsoft.com/office/officeart/2005/8/layout/vList5"/>
    <dgm:cxn modelId="{E1ABBCD5-0AAD-49DD-B860-687A7993D082}" type="presParOf" srcId="{1595AA37-6507-405F-89FD-3CC28A3D0D55}" destId="{AF01E08A-4D70-4EEF-8341-3A90829D4C4A}" srcOrd="2" destOrd="0" presId="urn:microsoft.com/office/officeart/2005/8/layout/vList5"/>
    <dgm:cxn modelId="{AA87F779-4993-4287-ABD2-F5B15D9C86F9}" type="presParOf" srcId="{AF01E08A-4D70-4EEF-8341-3A90829D4C4A}" destId="{FD1DF827-6BBB-44D1-B403-AFFC70844528}" srcOrd="0" destOrd="0" presId="urn:microsoft.com/office/officeart/2005/8/layout/vList5"/>
    <dgm:cxn modelId="{07AB283D-DB51-4A63-AF2D-B83275E63234}" type="presParOf" srcId="{AF01E08A-4D70-4EEF-8341-3A90829D4C4A}" destId="{EA0D894E-3D95-4B9A-BAE8-ADF466D8E08B}" srcOrd="1" destOrd="0" presId="urn:microsoft.com/office/officeart/2005/8/layout/vList5"/>
    <dgm:cxn modelId="{4EB3AEAD-8056-4985-898B-399C8BF11654}" type="presParOf" srcId="{1595AA37-6507-405F-89FD-3CC28A3D0D55}" destId="{E7CDEB06-B1E4-4D0A-BCA4-B1E2230AACAF}" srcOrd="3" destOrd="0" presId="urn:microsoft.com/office/officeart/2005/8/layout/vList5"/>
    <dgm:cxn modelId="{DB34565C-881B-41D4-A681-10539CAFC0DF}" type="presParOf" srcId="{1595AA37-6507-405F-89FD-3CC28A3D0D55}" destId="{19F9848A-E01E-4C2B-8388-64940635DFC6}" srcOrd="4" destOrd="0" presId="urn:microsoft.com/office/officeart/2005/8/layout/vList5"/>
    <dgm:cxn modelId="{ADA3FE7B-4AF9-4DFD-BD39-3925DA12E152}" type="presParOf" srcId="{19F9848A-E01E-4C2B-8388-64940635DFC6}" destId="{7BDEE2C5-0C7B-4660-B3A0-4C6049100777}" srcOrd="0" destOrd="0" presId="urn:microsoft.com/office/officeart/2005/8/layout/vList5"/>
    <dgm:cxn modelId="{8B2480C7-DAA9-42B3-8EC1-91C0C1AEBB06}" type="presParOf" srcId="{19F9848A-E01E-4C2B-8388-64940635DFC6}" destId="{59FA5AF6-D712-43FC-86AD-0EB48CE0CB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ที่จัดทำแผนที่ภาษีเสร็จแล้ว ให้ตรวจสอบข้อมูลทรัพย์สินว่ามีข้อมูลเกี่ยวกับประเภท ขนาด ลักษณะการใช้ประโยชน์ อายุโรงเรือน และราคาประเมินทุนทรัพย์หรือไม่ หากไม่มีให้เร่งสำรวจข้อมูล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/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/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๑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/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/>
        </a:p>
      </dgm:t>
    </dgm:pt>
    <dgm:pt modelId="{B699D09C-2768-4951-84B1-90DFC7E2477A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๒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AB3B9F48-5821-48C2-923F-6E9AE18182DE}" type="parTrans" cxnId="{DE1B4FB8-F393-451C-B51A-E8F55A591A00}">
      <dgm:prSet/>
      <dgm:spPr/>
      <dgm:t>
        <a:bodyPr/>
        <a:lstStyle/>
        <a:p>
          <a:endParaRPr lang="th-TH"/>
        </a:p>
      </dgm:t>
    </dgm:pt>
    <dgm:pt modelId="{951472B2-7A42-4F45-B022-61F2B4CB3E35}" type="sibTrans" cxnId="{DE1B4FB8-F393-451C-B51A-E8F55A591A00}">
      <dgm:prSet/>
      <dgm:spPr/>
      <dgm:t>
        <a:bodyPr/>
        <a:lstStyle/>
        <a:p>
          <a:endParaRPr lang="th-TH"/>
        </a:p>
      </dgm:t>
    </dgm:pt>
    <dgm:pt modelId="{D814DFDF-F1DC-43B9-8EB6-D231063792DA}">
      <dgm:prSet phldrT="[ข้อความ]" custT="1"/>
      <dgm:spPr/>
      <dgm:t>
        <a:bodyPr/>
        <a:lstStyle/>
        <a:p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ที่ยังไม่ได้ทำหรืออยู่ระหว่างจัดทำแผนที่ภาษีให้สำรวจข้อมูลตามข้อ ๑ เพิ่มเติมด้วย</a:t>
          </a:r>
          <a:endParaRPr lang="th-TH" sz="40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E6A6790-03D6-48D6-9A51-E0AA8B7EDB9E}" type="parTrans" cxnId="{C1AF3BA1-0F19-473E-9B27-4C6735856695}">
      <dgm:prSet/>
      <dgm:spPr/>
      <dgm:t>
        <a:bodyPr/>
        <a:lstStyle/>
        <a:p>
          <a:endParaRPr lang="th-TH"/>
        </a:p>
      </dgm:t>
    </dgm:pt>
    <dgm:pt modelId="{E82C9FA0-9D52-474A-9E12-14BA0F3C921C}" type="sibTrans" cxnId="{C1AF3BA1-0F19-473E-9B27-4C6735856695}">
      <dgm:prSet/>
      <dgm:spPr/>
      <dgm:t>
        <a:bodyPr/>
        <a:lstStyle/>
        <a:p>
          <a:endParaRPr lang="th-TH"/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0" presStyleCnt="2" custScaleX="30110" custScaleY="14341" custLinFactNeighborX="-252" custLinFactNeighborY="-2031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2" custScaleX="136358" custScaleY="48968" custLinFactNeighborX="2627" custLinFactNeighborY="-98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8A3B0873-C6EE-4040-AFAA-BC0D3036CBA4}" type="pres">
      <dgm:prSet presAssocID="{B699D09C-2768-4951-84B1-90DFC7E2477A}" presName="linNode" presStyleCnt="0"/>
      <dgm:spPr/>
    </dgm:pt>
    <dgm:pt modelId="{D2A74EBF-C9F8-4D07-B9AD-EF4E62EDAC22}" type="pres">
      <dgm:prSet presAssocID="{B699D09C-2768-4951-84B1-90DFC7E2477A}" presName="parentText" presStyleLbl="node1" presStyleIdx="1" presStyleCnt="2" custScaleX="30110" custScaleY="14341" custLinFactNeighborX="-252" custLinFactNeighborY="-1193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B54E68-A0E1-48BA-A69D-8B828FE13334}" type="pres">
      <dgm:prSet presAssocID="{B699D09C-2768-4951-84B1-90DFC7E2477A}" presName="descendantText" presStyleLbl="alignAccFollowNode1" presStyleIdx="1" presStyleCnt="2" custScaleX="136358" custScaleY="31886" custLinFactNeighborX="2627" custLinFactNeighborY="-720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E1B4FB8-F393-451C-B51A-E8F55A591A00}" srcId="{7E065D83-7079-41C7-8910-2602976F9328}" destId="{B699D09C-2768-4951-84B1-90DFC7E2477A}" srcOrd="1" destOrd="0" parTransId="{AB3B9F48-5821-48C2-923F-6E9AE18182DE}" sibTransId="{951472B2-7A42-4F45-B022-61F2B4CB3E35}"/>
    <dgm:cxn modelId="{678E3365-EBA2-4B7B-8DC6-5576047EF305}" type="presOf" srcId="{A4BC6EAD-DEF0-40E8-A23E-2592C45B6A11}" destId="{93C5F16C-9159-4EB4-8C0D-317336469D12}" srcOrd="0" destOrd="0" presId="urn:microsoft.com/office/officeart/2005/8/layout/vList5"/>
    <dgm:cxn modelId="{019BC179-D1B1-4BDE-860D-70C88E1B3376}" type="presOf" srcId="{8DCC6A4C-2FFE-4C3B-BC26-F4D24E3CC178}" destId="{A26A9DAD-CB01-48AD-AA81-048F89033248}" srcOrd="0" destOrd="0" presId="urn:microsoft.com/office/officeart/2005/8/layout/vList5"/>
    <dgm:cxn modelId="{E68E7DAA-D373-4E6C-B8DA-25EEA24C465F}" type="presOf" srcId="{D814DFDF-F1DC-43B9-8EB6-D231063792DA}" destId="{20B54E68-A0E1-48BA-A69D-8B828FE13334}" srcOrd="0" destOrd="0" presId="urn:microsoft.com/office/officeart/2005/8/layout/vList5"/>
    <dgm:cxn modelId="{C1AF3BA1-0F19-473E-9B27-4C6735856695}" srcId="{B699D09C-2768-4951-84B1-90DFC7E2477A}" destId="{D814DFDF-F1DC-43B9-8EB6-D231063792DA}" srcOrd="0" destOrd="0" parTransId="{2E6A6790-03D6-48D6-9A51-E0AA8B7EDB9E}" sibTransId="{E82C9FA0-9D52-474A-9E12-14BA0F3C921C}"/>
    <dgm:cxn modelId="{5C6F74D2-B8D1-4FD8-9A5E-77ABB82120F5}" type="presOf" srcId="{B699D09C-2768-4951-84B1-90DFC7E2477A}" destId="{D2A74EBF-C9F8-4D07-B9AD-EF4E62EDAC22}" srcOrd="0" destOrd="0" presId="urn:microsoft.com/office/officeart/2005/8/layout/vList5"/>
    <dgm:cxn modelId="{3869859D-7ADB-4400-B8DB-873FF2B11D07}" type="presOf" srcId="{7E065D83-7079-41C7-8910-2602976F9328}" destId="{1595AA37-6507-405F-89FD-3CC28A3D0D55}" srcOrd="0" destOrd="0" presId="urn:microsoft.com/office/officeart/2005/8/layout/vList5"/>
    <dgm:cxn modelId="{E63021F1-6039-464E-8F6C-FE2167CDB8C9}" srcId="{7E065D83-7079-41C7-8910-2602976F9328}" destId="{A4BC6EAD-DEF0-40E8-A23E-2592C45B6A11}" srcOrd="0" destOrd="0" parTransId="{AF68A5B6-1698-4A23-9E9F-21D09C903361}" sibTransId="{BDF07CB3-4EB1-4BFE-AE91-F20C1D0C55C9}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DACC77F2-89DA-4A7B-B0B0-E4356387FCA5}" type="presParOf" srcId="{1595AA37-6507-405F-89FD-3CC28A3D0D55}" destId="{A89CF6E4-0D98-4468-B1D5-B2CFDD3A23A2}" srcOrd="0" destOrd="0" presId="urn:microsoft.com/office/officeart/2005/8/layout/vList5"/>
    <dgm:cxn modelId="{DB793B7F-2EE4-498A-89F1-5089811205F8}" type="presParOf" srcId="{A89CF6E4-0D98-4468-B1D5-B2CFDD3A23A2}" destId="{93C5F16C-9159-4EB4-8C0D-317336469D12}" srcOrd="0" destOrd="0" presId="urn:microsoft.com/office/officeart/2005/8/layout/vList5"/>
    <dgm:cxn modelId="{79B8E0EB-6CD8-4D3D-A75F-3C384573A14F}" type="presParOf" srcId="{A89CF6E4-0D98-4468-B1D5-B2CFDD3A23A2}" destId="{A26A9DAD-CB01-48AD-AA81-048F89033248}" srcOrd="1" destOrd="0" presId="urn:microsoft.com/office/officeart/2005/8/layout/vList5"/>
    <dgm:cxn modelId="{2C7CD019-F8FA-4441-BBF7-31D99287C0AC}" type="presParOf" srcId="{1595AA37-6507-405F-89FD-3CC28A3D0D55}" destId="{C21F0274-CD37-42E3-AE78-C78DC7D26735}" srcOrd="1" destOrd="0" presId="urn:microsoft.com/office/officeart/2005/8/layout/vList5"/>
    <dgm:cxn modelId="{817B7463-0D12-4B3D-B295-F716C521F33B}" type="presParOf" srcId="{1595AA37-6507-405F-89FD-3CC28A3D0D55}" destId="{8A3B0873-C6EE-4040-AFAA-BC0D3036CBA4}" srcOrd="2" destOrd="0" presId="urn:microsoft.com/office/officeart/2005/8/layout/vList5"/>
    <dgm:cxn modelId="{244018A2-FE2B-4415-8FEC-B3255E6967FE}" type="presParOf" srcId="{8A3B0873-C6EE-4040-AFAA-BC0D3036CBA4}" destId="{D2A74EBF-C9F8-4D07-B9AD-EF4E62EDAC22}" srcOrd="0" destOrd="0" presId="urn:microsoft.com/office/officeart/2005/8/layout/vList5"/>
    <dgm:cxn modelId="{FC42F41F-DA75-4586-B24E-1056323FA8D6}" type="presParOf" srcId="{8A3B0873-C6EE-4040-AFAA-BC0D3036CBA4}" destId="{20B54E68-A0E1-48BA-A69D-8B828FE133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E065D83-7079-41C7-8910-2602976F932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DCC6A4C-2FFE-4C3B-BC26-F4D24E3CC178}">
      <dgm:prSet phldrT="[ข้อความ]" custT="1"/>
      <dgm:spPr/>
      <dgm:t>
        <a:bodyPr/>
        <a:lstStyle/>
        <a:p>
          <a:r>
            <a:rPr lang="th-TH" sz="3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ได้ยกเลิกขั้นตอนการขอใช้รหัสผ่าน </a:t>
          </a:r>
          <a:r>
            <a:rPr lang="en-US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(License) 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โปรแกรมแผนที่ภาษีและทะเบียนทรัพย์สิน (</a:t>
          </a:r>
          <a:r>
            <a:rPr lang="en-US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LTAX 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๓๐๐๐) และโปรแกรมประยุกต์ระบบสารสนเทศภูมิศาสตร์ (</a:t>
          </a:r>
          <a:r>
            <a:rPr lang="en-US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LTAX GIS) 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โดยองค์กรปกครองส่วนท้องถิ่นสามารถดาวน์โหลดรหัสผ่าน (</a:t>
          </a:r>
          <a:r>
            <a:rPr lang="en-US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License) 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ด้วยตนเอง ได้จากเว็บไซต์ </a:t>
          </a:r>
          <a:r>
            <a:rPr lang="th-TH" sz="3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</a:t>
          </a:r>
          <a:r>
            <a:rPr lang="en-US" sz="35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www.dla.go.th</a:t>
          </a:r>
          <a:endParaRPr lang="th-TH" sz="3500" b="1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06F2E013-A3DB-4A40-9E87-D887AA1B07B6}" type="sibTrans" cxnId="{4144FE90-A5C1-4BD7-9610-D088C2D235B3}">
      <dgm:prSet/>
      <dgm:spPr/>
      <dgm:t>
        <a:bodyPr/>
        <a:lstStyle/>
        <a:p>
          <a:endParaRPr lang="th-TH"/>
        </a:p>
      </dgm:t>
    </dgm:pt>
    <dgm:pt modelId="{87F11F22-226D-410F-9F58-8D3ADE08FDC6}" type="parTrans" cxnId="{4144FE90-A5C1-4BD7-9610-D088C2D235B3}">
      <dgm:prSet/>
      <dgm:spPr/>
      <dgm:t>
        <a:bodyPr/>
        <a:lstStyle/>
        <a:p>
          <a:endParaRPr lang="th-TH"/>
        </a:p>
      </dgm:t>
    </dgm:pt>
    <dgm:pt modelId="{A4BC6EAD-DEF0-40E8-A23E-2592C45B6A11}">
      <dgm:prSet phldrT="[ข้อความ]" custT="1"/>
      <dgm:spPr/>
      <dgm:t>
        <a:bodyPr/>
        <a:lstStyle/>
        <a:p>
          <a:r>
            <a:rPr lang="th-TH" sz="4000" b="1" dirty="0" smtClean="0">
              <a:latin typeface="TH SarabunIT๙" pitchFamily="34" charset="-34"/>
              <a:cs typeface="TH SarabunIT๙" pitchFamily="34" charset="-34"/>
            </a:rPr>
            <a:t>๓</a:t>
          </a:r>
          <a:endParaRPr lang="th-TH" sz="4000" b="1" dirty="0">
            <a:latin typeface="TH SarabunIT๙" pitchFamily="34" charset="-34"/>
            <a:cs typeface="TH SarabunIT๙" pitchFamily="34" charset="-34"/>
          </a:endParaRPr>
        </a:p>
      </dgm:t>
    </dgm:pt>
    <dgm:pt modelId="{BDF07CB3-4EB1-4BFE-AE91-F20C1D0C55C9}" type="sibTrans" cxnId="{E63021F1-6039-464E-8F6C-FE2167CDB8C9}">
      <dgm:prSet/>
      <dgm:spPr/>
      <dgm:t>
        <a:bodyPr/>
        <a:lstStyle/>
        <a:p>
          <a:endParaRPr lang="th-TH"/>
        </a:p>
      </dgm:t>
    </dgm:pt>
    <dgm:pt modelId="{AF68A5B6-1698-4A23-9E9F-21D09C903361}" type="parTrans" cxnId="{E63021F1-6039-464E-8F6C-FE2167CDB8C9}">
      <dgm:prSet/>
      <dgm:spPr/>
      <dgm:t>
        <a:bodyPr/>
        <a:lstStyle/>
        <a:p>
          <a:endParaRPr lang="th-TH"/>
        </a:p>
      </dgm:t>
    </dgm:pt>
    <dgm:pt modelId="{B699D09C-2768-4951-84B1-90DFC7E2477A}">
      <dgm:prSet phldrT="[ข้อความ]"/>
      <dgm:spPr/>
      <dgm:t>
        <a:bodyPr/>
        <a:lstStyle/>
        <a:p>
          <a:r>
            <a:rPr lang="th-TH" b="1" dirty="0" smtClean="0">
              <a:latin typeface="TH SarabunIT๙" pitchFamily="34" charset="-34"/>
              <a:cs typeface="TH SarabunIT๙" pitchFamily="34" charset="-34"/>
            </a:rPr>
            <a:t>๔</a:t>
          </a:r>
          <a:endParaRPr lang="th-TH" b="1" dirty="0">
            <a:latin typeface="TH SarabunIT๙" pitchFamily="34" charset="-34"/>
            <a:cs typeface="TH SarabunIT๙" pitchFamily="34" charset="-34"/>
          </a:endParaRPr>
        </a:p>
      </dgm:t>
    </dgm:pt>
    <dgm:pt modelId="{AB3B9F48-5821-48C2-923F-6E9AE18182DE}" type="parTrans" cxnId="{DE1B4FB8-F393-451C-B51A-E8F55A591A00}">
      <dgm:prSet/>
      <dgm:spPr/>
      <dgm:t>
        <a:bodyPr/>
        <a:lstStyle/>
        <a:p>
          <a:endParaRPr lang="th-TH"/>
        </a:p>
      </dgm:t>
    </dgm:pt>
    <dgm:pt modelId="{951472B2-7A42-4F45-B022-61F2B4CB3E35}" type="sibTrans" cxnId="{DE1B4FB8-F393-451C-B51A-E8F55A591A00}">
      <dgm:prSet/>
      <dgm:spPr/>
      <dgm:t>
        <a:bodyPr/>
        <a:lstStyle/>
        <a:p>
          <a:endParaRPr lang="th-TH"/>
        </a:p>
      </dgm:t>
    </dgm:pt>
    <dgm:pt modelId="{D814DFDF-F1DC-43B9-8EB6-D231063792DA}">
      <dgm:prSet phldrT="[ข้อความ]" custT="1"/>
      <dgm:spPr/>
      <dgm:t>
        <a:bodyPr/>
        <a:lstStyle/>
        <a:p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การจัดเก็บภาษีโรงเรือนและภาษีบำรุงท้องที่ ให้ </a:t>
          </a:r>
          <a:r>
            <a:rPr lang="th-TH" sz="3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3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   ขอสำเนาเอกสารสิทธิ์เกี่ยวกับที่ดินและหลักฐานการเช่า  จากผู้มายื่นแบบแสดงรายการทรัพย์สิน รวมถึงหลักฐานอื่นที่จำเป็นเพื่อใช้เป็นข้อมูลเบื้องต้นในการจัดเก็บภาษีที่ดินในปี 2562</a:t>
          </a:r>
          <a:endParaRPr lang="th-TH" sz="3500" b="1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2E6A6790-03D6-48D6-9A51-E0AA8B7EDB9E}" type="parTrans" cxnId="{C1AF3BA1-0F19-473E-9B27-4C6735856695}">
      <dgm:prSet/>
      <dgm:spPr/>
      <dgm:t>
        <a:bodyPr/>
        <a:lstStyle/>
        <a:p>
          <a:endParaRPr lang="th-TH"/>
        </a:p>
      </dgm:t>
    </dgm:pt>
    <dgm:pt modelId="{E82C9FA0-9D52-474A-9E12-14BA0F3C921C}" type="sibTrans" cxnId="{C1AF3BA1-0F19-473E-9B27-4C6735856695}">
      <dgm:prSet/>
      <dgm:spPr/>
      <dgm:t>
        <a:bodyPr/>
        <a:lstStyle/>
        <a:p>
          <a:endParaRPr lang="th-TH"/>
        </a:p>
      </dgm:t>
    </dgm:pt>
    <dgm:pt modelId="{1595AA37-6507-405F-89FD-3CC28A3D0D55}" type="pres">
      <dgm:prSet presAssocID="{7E065D83-7079-41C7-8910-2602976F93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89CF6E4-0D98-4468-B1D5-B2CFDD3A23A2}" type="pres">
      <dgm:prSet presAssocID="{A4BC6EAD-DEF0-40E8-A23E-2592C45B6A11}" presName="linNode" presStyleCnt="0"/>
      <dgm:spPr/>
    </dgm:pt>
    <dgm:pt modelId="{93C5F16C-9159-4EB4-8C0D-317336469D12}" type="pres">
      <dgm:prSet presAssocID="{A4BC6EAD-DEF0-40E8-A23E-2592C45B6A11}" presName="parentText" presStyleLbl="node1" presStyleIdx="0" presStyleCnt="2" custScaleX="30110" custScaleY="14341" custLinFactNeighborX="-252" custLinFactNeighborY="-1736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A9DAD-CB01-48AD-AA81-048F89033248}" type="pres">
      <dgm:prSet presAssocID="{A4BC6EAD-DEF0-40E8-A23E-2592C45B6A11}" presName="descendantText" presStyleLbl="alignAccFollowNode1" presStyleIdx="0" presStyleCnt="2" custScaleX="136358" custScaleY="59072" custLinFactNeighborX="2627" custLinFactNeighborY="-113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1F0274-CD37-42E3-AE78-C78DC7D26735}" type="pres">
      <dgm:prSet presAssocID="{BDF07CB3-4EB1-4BFE-AE91-F20C1D0C55C9}" presName="sp" presStyleCnt="0"/>
      <dgm:spPr/>
    </dgm:pt>
    <dgm:pt modelId="{8A3B0873-C6EE-4040-AFAA-BC0D3036CBA4}" type="pres">
      <dgm:prSet presAssocID="{B699D09C-2768-4951-84B1-90DFC7E2477A}" presName="linNode" presStyleCnt="0"/>
      <dgm:spPr/>
    </dgm:pt>
    <dgm:pt modelId="{D2A74EBF-C9F8-4D07-B9AD-EF4E62EDAC22}" type="pres">
      <dgm:prSet presAssocID="{B699D09C-2768-4951-84B1-90DFC7E2477A}" presName="parentText" presStyleLbl="node1" presStyleIdx="1" presStyleCnt="2" custScaleX="30110" custScaleY="14341" custLinFactNeighborX="-252" custLinFactNeighborY="-1693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B54E68-A0E1-48BA-A69D-8B828FE13334}" type="pres">
      <dgm:prSet presAssocID="{B699D09C-2768-4951-84B1-90DFC7E2477A}" presName="descendantText" presStyleLbl="alignAccFollowNode1" presStyleIdx="1" presStyleCnt="2" custScaleX="136358" custScaleY="51573" custLinFactNeighborX="2627" custLinFactNeighborY="-422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E1B4FB8-F393-451C-B51A-E8F55A591A00}" srcId="{7E065D83-7079-41C7-8910-2602976F9328}" destId="{B699D09C-2768-4951-84B1-90DFC7E2477A}" srcOrd="1" destOrd="0" parTransId="{AB3B9F48-5821-48C2-923F-6E9AE18182DE}" sibTransId="{951472B2-7A42-4F45-B022-61F2B4CB3E35}"/>
    <dgm:cxn modelId="{F596A9B4-930C-42C0-B67A-A3B7B40AC906}" type="presOf" srcId="{7E065D83-7079-41C7-8910-2602976F9328}" destId="{1595AA37-6507-405F-89FD-3CC28A3D0D55}" srcOrd="0" destOrd="0" presId="urn:microsoft.com/office/officeart/2005/8/layout/vList5"/>
    <dgm:cxn modelId="{C1AF3BA1-0F19-473E-9B27-4C6735856695}" srcId="{B699D09C-2768-4951-84B1-90DFC7E2477A}" destId="{D814DFDF-F1DC-43B9-8EB6-D231063792DA}" srcOrd="0" destOrd="0" parTransId="{2E6A6790-03D6-48D6-9A51-E0AA8B7EDB9E}" sibTransId="{E82C9FA0-9D52-474A-9E12-14BA0F3C921C}"/>
    <dgm:cxn modelId="{7833FB3E-2CCF-44FA-A025-03E6BB59E269}" type="presOf" srcId="{8DCC6A4C-2FFE-4C3B-BC26-F4D24E3CC178}" destId="{A26A9DAD-CB01-48AD-AA81-048F89033248}" srcOrd="0" destOrd="0" presId="urn:microsoft.com/office/officeart/2005/8/layout/vList5"/>
    <dgm:cxn modelId="{4144FE90-A5C1-4BD7-9610-D088C2D235B3}" srcId="{A4BC6EAD-DEF0-40E8-A23E-2592C45B6A11}" destId="{8DCC6A4C-2FFE-4C3B-BC26-F4D24E3CC178}" srcOrd="0" destOrd="0" parTransId="{87F11F22-226D-410F-9F58-8D3ADE08FDC6}" sibTransId="{06F2E013-A3DB-4A40-9E87-D887AA1B07B6}"/>
    <dgm:cxn modelId="{E63021F1-6039-464E-8F6C-FE2167CDB8C9}" srcId="{7E065D83-7079-41C7-8910-2602976F9328}" destId="{A4BC6EAD-DEF0-40E8-A23E-2592C45B6A11}" srcOrd="0" destOrd="0" parTransId="{AF68A5B6-1698-4A23-9E9F-21D09C903361}" sibTransId="{BDF07CB3-4EB1-4BFE-AE91-F20C1D0C55C9}"/>
    <dgm:cxn modelId="{4F6C0864-48EF-41CC-9A70-9FC80016438F}" type="presOf" srcId="{D814DFDF-F1DC-43B9-8EB6-D231063792DA}" destId="{20B54E68-A0E1-48BA-A69D-8B828FE13334}" srcOrd="0" destOrd="0" presId="urn:microsoft.com/office/officeart/2005/8/layout/vList5"/>
    <dgm:cxn modelId="{B3DEB492-8476-4465-8DD8-C1FA316CC819}" type="presOf" srcId="{B699D09C-2768-4951-84B1-90DFC7E2477A}" destId="{D2A74EBF-C9F8-4D07-B9AD-EF4E62EDAC22}" srcOrd="0" destOrd="0" presId="urn:microsoft.com/office/officeart/2005/8/layout/vList5"/>
    <dgm:cxn modelId="{D9C1D2B0-95ED-4B17-A4DC-7B5EBD1A95AF}" type="presOf" srcId="{A4BC6EAD-DEF0-40E8-A23E-2592C45B6A11}" destId="{93C5F16C-9159-4EB4-8C0D-317336469D12}" srcOrd="0" destOrd="0" presId="urn:microsoft.com/office/officeart/2005/8/layout/vList5"/>
    <dgm:cxn modelId="{417A0686-F735-4A03-AEA7-FA56F22CDBEA}" type="presParOf" srcId="{1595AA37-6507-405F-89FD-3CC28A3D0D55}" destId="{A89CF6E4-0D98-4468-B1D5-B2CFDD3A23A2}" srcOrd="0" destOrd="0" presId="urn:microsoft.com/office/officeart/2005/8/layout/vList5"/>
    <dgm:cxn modelId="{1D288B6C-06C7-4463-84C3-FCE2FD08FB6E}" type="presParOf" srcId="{A89CF6E4-0D98-4468-B1D5-B2CFDD3A23A2}" destId="{93C5F16C-9159-4EB4-8C0D-317336469D12}" srcOrd="0" destOrd="0" presId="urn:microsoft.com/office/officeart/2005/8/layout/vList5"/>
    <dgm:cxn modelId="{33EDC72A-A774-4DC4-B0A5-58BC56062A91}" type="presParOf" srcId="{A89CF6E4-0D98-4468-B1D5-B2CFDD3A23A2}" destId="{A26A9DAD-CB01-48AD-AA81-048F89033248}" srcOrd="1" destOrd="0" presId="urn:microsoft.com/office/officeart/2005/8/layout/vList5"/>
    <dgm:cxn modelId="{4CF28AC3-81CD-4082-A0D4-5D44FA9F42B2}" type="presParOf" srcId="{1595AA37-6507-405F-89FD-3CC28A3D0D55}" destId="{C21F0274-CD37-42E3-AE78-C78DC7D26735}" srcOrd="1" destOrd="0" presId="urn:microsoft.com/office/officeart/2005/8/layout/vList5"/>
    <dgm:cxn modelId="{1425A8D3-F5CF-46D9-B4EF-22DCBF563EE4}" type="presParOf" srcId="{1595AA37-6507-405F-89FD-3CC28A3D0D55}" destId="{8A3B0873-C6EE-4040-AFAA-BC0D3036CBA4}" srcOrd="2" destOrd="0" presId="urn:microsoft.com/office/officeart/2005/8/layout/vList5"/>
    <dgm:cxn modelId="{8CF5D6F3-8C9B-4206-A8C9-5A0B1CAD0FE2}" type="presParOf" srcId="{8A3B0873-C6EE-4040-AFAA-BC0D3036CBA4}" destId="{D2A74EBF-C9F8-4D07-B9AD-EF4E62EDAC22}" srcOrd="0" destOrd="0" presId="urn:microsoft.com/office/officeart/2005/8/layout/vList5"/>
    <dgm:cxn modelId="{31C63DE9-8921-484A-97D1-3EF285ED8B3F}" type="presParOf" srcId="{8A3B0873-C6EE-4040-AFAA-BC0D3036CBA4}" destId="{20B54E68-A0E1-48BA-A69D-8B828FE133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413EE7C-22D4-4617-93B3-6CDE1B82685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487C002-8150-422E-9460-9B8FFCB972A5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(4) ทรัพย์สินที่เป็นที่ทำการขององค์การสหประชาชาติ   </a:t>
          </a:r>
          <a:b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ทบวงการชำนาญพิเศษขององค์การสหประชาชาติหรือ</a:t>
          </a:r>
          <a:b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องค์การระหว่างประเทศ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485C8F8-22F0-4D45-9BD1-A1E85CFFC1B0}" type="parTrans" cxnId="{4DBF833E-2594-4D12-BB99-1EEE9CE5E42F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BCB4C4C-97AF-4C47-8A71-65DBF1158DE1}" type="sibTrans" cxnId="{4DBF833E-2594-4D12-BB99-1EEE9CE5E42F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1DFA12EE-8BC2-4453-930C-70185BBD2FD1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(5) ทรัพย์สินที่เป็นที่ทำการสถานทูตหรือสถานกงสุลของ</a:t>
          </a:r>
          <a:b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ต่างประเทศ  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11204EC-0D98-4178-BBDA-8C25167CEBB2}" type="parTrans" cxnId="{D8DC539E-EA2B-42D1-A133-C6CB2CDB4548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A7444BD7-F1DD-4BA0-9A93-C9EAA98BCB2D}" type="sibTrans" cxnId="{D8DC539E-EA2B-42D1-A133-C6CB2CDB4548}">
      <dgm:prSet/>
      <dgm:spPr/>
      <dgm:t>
        <a:bodyPr/>
        <a:lstStyle/>
        <a:p>
          <a:endParaRPr lang="th-TH" sz="4000">
            <a:latin typeface="TH SarabunIT๙" pitchFamily="34" charset="-34"/>
            <a:cs typeface="TH SarabunIT๙" pitchFamily="34" charset="-34"/>
          </a:endParaRPr>
        </a:p>
      </dgm:t>
    </dgm:pt>
    <dgm:pt modelId="{B048F7E0-81AD-4969-9088-847B6B4EEEFA}" type="pres">
      <dgm:prSet presAssocID="{2413EE7C-22D4-4617-93B3-6CDE1B82685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D301AC3-FB0A-4580-AE05-094A36AF0E97}" type="pres">
      <dgm:prSet presAssocID="{8487C002-8150-422E-9460-9B8FFCB972A5}" presName="linNode" presStyleCnt="0"/>
      <dgm:spPr/>
    </dgm:pt>
    <dgm:pt modelId="{301E1AF6-5C3B-4795-B85B-70DB94D2F31F}" type="pres">
      <dgm:prSet presAssocID="{8487C002-8150-422E-9460-9B8FFCB972A5}" presName="parentText" presStyleLbl="node1" presStyleIdx="0" presStyleCnt="2" custScaleX="277778" custScaleY="76756" custLinFactNeighborY="-45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3892D90-C8A3-4739-8856-89FB48F536C3}" type="pres">
      <dgm:prSet presAssocID="{ABCB4C4C-97AF-4C47-8A71-65DBF1158DE1}" presName="sp" presStyleCnt="0"/>
      <dgm:spPr/>
    </dgm:pt>
    <dgm:pt modelId="{367B8B69-EFB6-4D68-B963-B4D82EFFD90F}" type="pres">
      <dgm:prSet presAssocID="{1DFA12EE-8BC2-4453-930C-70185BBD2FD1}" presName="linNode" presStyleCnt="0"/>
      <dgm:spPr/>
    </dgm:pt>
    <dgm:pt modelId="{CC9DC94F-6FF1-4A98-9146-44EC437E2842}" type="pres">
      <dgm:prSet presAssocID="{1DFA12EE-8BC2-4453-930C-70185BBD2FD1}" presName="parentText" presStyleLbl="node1" presStyleIdx="1" presStyleCnt="2" custScaleX="277778" custScaleY="6641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5D0C8AB-A26F-4A3E-93A1-C6DED8E2D625}" type="presOf" srcId="{2413EE7C-22D4-4617-93B3-6CDE1B826856}" destId="{B048F7E0-81AD-4969-9088-847B6B4EEEFA}" srcOrd="0" destOrd="0" presId="urn:microsoft.com/office/officeart/2005/8/layout/vList5"/>
    <dgm:cxn modelId="{4DBF833E-2594-4D12-BB99-1EEE9CE5E42F}" srcId="{2413EE7C-22D4-4617-93B3-6CDE1B826856}" destId="{8487C002-8150-422E-9460-9B8FFCB972A5}" srcOrd="0" destOrd="0" parTransId="{E485C8F8-22F0-4D45-9BD1-A1E85CFFC1B0}" sibTransId="{ABCB4C4C-97AF-4C47-8A71-65DBF1158DE1}"/>
    <dgm:cxn modelId="{A07C6852-86FA-4EF1-A0A6-D1937D5E9186}" type="presOf" srcId="{1DFA12EE-8BC2-4453-930C-70185BBD2FD1}" destId="{CC9DC94F-6FF1-4A98-9146-44EC437E2842}" srcOrd="0" destOrd="0" presId="urn:microsoft.com/office/officeart/2005/8/layout/vList5"/>
    <dgm:cxn modelId="{D8DC539E-EA2B-42D1-A133-C6CB2CDB4548}" srcId="{2413EE7C-22D4-4617-93B3-6CDE1B826856}" destId="{1DFA12EE-8BC2-4453-930C-70185BBD2FD1}" srcOrd="1" destOrd="0" parTransId="{E11204EC-0D98-4178-BBDA-8C25167CEBB2}" sibTransId="{A7444BD7-F1DD-4BA0-9A93-C9EAA98BCB2D}"/>
    <dgm:cxn modelId="{C3F3045D-4717-45A4-AEEC-C510D8B4CFDE}" type="presOf" srcId="{8487C002-8150-422E-9460-9B8FFCB972A5}" destId="{301E1AF6-5C3B-4795-B85B-70DB94D2F31F}" srcOrd="0" destOrd="0" presId="urn:microsoft.com/office/officeart/2005/8/layout/vList5"/>
    <dgm:cxn modelId="{C41F28CA-6A61-446F-A516-03BD45E2D881}" type="presParOf" srcId="{B048F7E0-81AD-4969-9088-847B6B4EEEFA}" destId="{4D301AC3-FB0A-4580-AE05-094A36AF0E97}" srcOrd="0" destOrd="0" presId="urn:microsoft.com/office/officeart/2005/8/layout/vList5"/>
    <dgm:cxn modelId="{571F7EF0-9507-455A-A6B7-E91BB50F589B}" type="presParOf" srcId="{4D301AC3-FB0A-4580-AE05-094A36AF0E97}" destId="{301E1AF6-5C3B-4795-B85B-70DB94D2F31F}" srcOrd="0" destOrd="0" presId="urn:microsoft.com/office/officeart/2005/8/layout/vList5"/>
    <dgm:cxn modelId="{507314B7-2044-41EA-B3B4-F7082799FA2F}" type="presParOf" srcId="{B048F7E0-81AD-4969-9088-847B6B4EEEFA}" destId="{D3892D90-C8A3-4739-8856-89FB48F536C3}" srcOrd="1" destOrd="0" presId="urn:microsoft.com/office/officeart/2005/8/layout/vList5"/>
    <dgm:cxn modelId="{A6DD8EF2-3F94-4FDB-AB03-1AB5994A3920}" type="presParOf" srcId="{B048F7E0-81AD-4969-9088-847B6B4EEEFA}" destId="{367B8B69-EFB6-4D68-B963-B4D82EFFD90F}" srcOrd="2" destOrd="0" presId="urn:microsoft.com/office/officeart/2005/8/layout/vList5"/>
    <dgm:cxn modelId="{8255AF9D-0679-4B2B-9E6A-E767CF47A526}" type="presParOf" srcId="{367B8B69-EFB6-4D68-B963-B4D82EFFD90F}" destId="{CC9DC94F-6FF1-4A98-9146-44EC437E284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8A5EAD-0E19-418D-84BA-B1973C2AE8F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9327D7C-B8A6-408E-AA13-8237D631E0C3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(6) ทรัพย์สินของสภากาชาดไทย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B6EC569-751B-4D21-B0F6-E7AD569D537D}" type="parTrans" cxnId="{8A773218-2395-447C-A1C2-1F5776FE2684}">
      <dgm:prSet/>
      <dgm:spPr/>
      <dgm:t>
        <a:bodyPr/>
        <a:lstStyle/>
        <a:p>
          <a:endParaRPr lang="th-TH"/>
        </a:p>
      </dgm:t>
    </dgm:pt>
    <dgm:pt modelId="{5947E668-92CA-4423-9668-D62B6F1514D1}" type="sibTrans" cxnId="{8A773218-2395-447C-A1C2-1F5776FE2684}">
      <dgm:prSet/>
      <dgm:spPr/>
      <dgm:t>
        <a:bodyPr/>
        <a:lstStyle/>
        <a:p>
          <a:endParaRPr lang="th-TH"/>
        </a:p>
      </dgm:t>
    </dgm:pt>
    <dgm:pt modelId="{7610E5D1-45F9-4A0A-9B77-54952AC7BDFC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algn="l" rtl="0"/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(7) ทรัพย์สินที่</a:t>
          </a:r>
          <a:r>
            <a:rPr lang="th-TH" sz="45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เป็นศา</a:t>
          </a:r>
          <a:r>
            <a:rPr lang="th-TH" sz="45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สนสมบัติไม่ว่าศาสนาใดทรัพย์สินที่เป็นที่อยู่ของสงฆ์ นักพรต นักบวช  หรือบาทหลวง ไม่ว่าศาสนาใด หรือทรัพย์สินที่เป็นศาลเจ้า โดยมิได้หาผลประโยชน์</a:t>
          </a:r>
          <a:endParaRPr lang="th-TH" sz="45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5F7B815-9BD5-4836-9F96-3C7D8ACCA2FB}" type="parTrans" cxnId="{5887ACC3-F566-446F-BD63-30C63BB184AA}">
      <dgm:prSet/>
      <dgm:spPr/>
      <dgm:t>
        <a:bodyPr/>
        <a:lstStyle/>
        <a:p>
          <a:endParaRPr lang="th-TH"/>
        </a:p>
      </dgm:t>
    </dgm:pt>
    <dgm:pt modelId="{CCF96D5F-D44E-4F08-9591-CE7D1ED85CF2}" type="sibTrans" cxnId="{5887ACC3-F566-446F-BD63-30C63BB184AA}">
      <dgm:prSet/>
      <dgm:spPr/>
      <dgm:t>
        <a:bodyPr/>
        <a:lstStyle/>
        <a:p>
          <a:endParaRPr lang="th-TH"/>
        </a:p>
      </dgm:t>
    </dgm:pt>
    <dgm:pt modelId="{4765F75C-CA5B-4F11-A224-76A49E467AE5}" type="pres">
      <dgm:prSet presAssocID="{BE8A5EAD-0E19-418D-84BA-B1973C2AE8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A6D6BA1-BCE4-444F-AD05-3D273ABC3708}" type="pres">
      <dgm:prSet presAssocID="{29327D7C-B8A6-408E-AA13-8237D631E0C3}" presName="linNode" presStyleCnt="0"/>
      <dgm:spPr/>
    </dgm:pt>
    <dgm:pt modelId="{CDB957AE-FD1F-4DA1-8B74-45F5ECF1F766}" type="pres">
      <dgm:prSet presAssocID="{29327D7C-B8A6-408E-AA13-8237D631E0C3}" presName="parentText" presStyleLbl="node1" presStyleIdx="0" presStyleCnt="2" custScaleX="277407" custScaleY="53907" custLinFactNeighborY="-53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78D60E-F7DD-4151-9796-C9F83CC4101D}" type="pres">
      <dgm:prSet presAssocID="{5947E668-92CA-4423-9668-D62B6F1514D1}" presName="sp" presStyleCnt="0"/>
      <dgm:spPr/>
    </dgm:pt>
    <dgm:pt modelId="{ED040052-E01D-4BB6-8393-B3769BEC6305}" type="pres">
      <dgm:prSet presAssocID="{7610E5D1-45F9-4A0A-9B77-54952AC7BDFC}" presName="linNode" presStyleCnt="0"/>
      <dgm:spPr/>
    </dgm:pt>
    <dgm:pt modelId="{C21E075B-4BED-4EFC-8D2E-4080017F7DB9}" type="pres">
      <dgm:prSet presAssocID="{7610E5D1-45F9-4A0A-9B77-54952AC7BDFC}" presName="parentText" presStyleLbl="node1" presStyleIdx="1" presStyleCnt="2" custScaleX="27769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C18149D-3BD6-4CE6-A537-6EED027D9148}" type="presOf" srcId="{7610E5D1-45F9-4A0A-9B77-54952AC7BDFC}" destId="{C21E075B-4BED-4EFC-8D2E-4080017F7DB9}" srcOrd="0" destOrd="0" presId="urn:microsoft.com/office/officeart/2005/8/layout/vList5"/>
    <dgm:cxn modelId="{5887ACC3-F566-446F-BD63-30C63BB184AA}" srcId="{BE8A5EAD-0E19-418D-84BA-B1973C2AE8F5}" destId="{7610E5D1-45F9-4A0A-9B77-54952AC7BDFC}" srcOrd="1" destOrd="0" parTransId="{C5F7B815-9BD5-4836-9F96-3C7D8ACCA2FB}" sibTransId="{CCF96D5F-D44E-4F08-9591-CE7D1ED85CF2}"/>
    <dgm:cxn modelId="{B46BB37C-A5D9-4BDC-8D42-88E788111C5F}" type="presOf" srcId="{29327D7C-B8A6-408E-AA13-8237D631E0C3}" destId="{CDB957AE-FD1F-4DA1-8B74-45F5ECF1F766}" srcOrd="0" destOrd="0" presId="urn:microsoft.com/office/officeart/2005/8/layout/vList5"/>
    <dgm:cxn modelId="{0C4D11FE-7BE8-4E1D-A68E-41D79FD32211}" type="presOf" srcId="{BE8A5EAD-0E19-418D-84BA-B1973C2AE8F5}" destId="{4765F75C-CA5B-4F11-A224-76A49E467AE5}" srcOrd="0" destOrd="0" presId="urn:microsoft.com/office/officeart/2005/8/layout/vList5"/>
    <dgm:cxn modelId="{8A773218-2395-447C-A1C2-1F5776FE2684}" srcId="{BE8A5EAD-0E19-418D-84BA-B1973C2AE8F5}" destId="{29327D7C-B8A6-408E-AA13-8237D631E0C3}" srcOrd="0" destOrd="0" parTransId="{EB6EC569-751B-4D21-B0F6-E7AD569D537D}" sibTransId="{5947E668-92CA-4423-9668-D62B6F1514D1}"/>
    <dgm:cxn modelId="{435ADE94-E637-4349-8DD2-981104287D0D}" type="presParOf" srcId="{4765F75C-CA5B-4F11-A224-76A49E467AE5}" destId="{7A6D6BA1-BCE4-444F-AD05-3D273ABC3708}" srcOrd="0" destOrd="0" presId="urn:microsoft.com/office/officeart/2005/8/layout/vList5"/>
    <dgm:cxn modelId="{CA6ED014-0679-4972-A879-B308ABDC73AD}" type="presParOf" srcId="{7A6D6BA1-BCE4-444F-AD05-3D273ABC3708}" destId="{CDB957AE-FD1F-4DA1-8B74-45F5ECF1F766}" srcOrd="0" destOrd="0" presId="urn:microsoft.com/office/officeart/2005/8/layout/vList5"/>
    <dgm:cxn modelId="{7FEBE07F-34B4-4E3F-85B6-790B65457EBA}" type="presParOf" srcId="{4765F75C-CA5B-4F11-A224-76A49E467AE5}" destId="{5778D60E-F7DD-4151-9796-C9F83CC4101D}" srcOrd="1" destOrd="0" presId="urn:microsoft.com/office/officeart/2005/8/layout/vList5"/>
    <dgm:cxn modelId="{CB9ABCFE-264E-457D-ADF2-0075DDEF5974}" type="presParOf" srcId="{4765F75C-CA5B-4F11-A224-76A49E467AE5}" destId="{ED040052-E01D-4BB6-8393-B3769BEC6305}" srcOrd="2" destOrd="0" presId="urn:microsoft.com/office/officeart/2005/8/layout/vList5"/>
    <dgm:cxn modelId="{83EE3E1F-7C7A-4A16-85FC-A0FCB2A602A8}" type="presParOf" srcId="{ED040052-E01D-4BB6-8393-B3769BEC6305}" destId="{C21E075B-4BED-4EFC-8D2E-4080017F7DB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2DF452-2DAF-4875-90EB-15651B42EFA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5A6ABA1-B649-4B69-B024-570AFF9976EE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(8) ทรัพย์สินที่ใช้เป็นสุสาน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หรือฌา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ปนสถานสาธารณะ      โดยมิได้รับประโยชน์ตอบแทน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B1108FAB-9977-4CC4-BBEC-0B206746071F}" type="parTrans" cxnId="{20573942-6D89-49F0-865F-BE62BB476FA7}">
      <dgm:prSet/>
      <dgm:spPr/>
      <dgm:t>
        <a:bodyPr/>
        <a:lstStyle/>
        <a:p>
          <a:endParaRPr lang="th-TH"/>
        </a:p>
      </dgm:t>
    </dgm:pt>
    <dgm:pt modelId="{3A214989-5A8C-4876-A2B1-5E706F53EFCF}" type="sibTrans" cxnId="{20573942-6D89-49F0-865F-BE62BB476FA7}">
      <dgm:prSet/>
      <dgm:spPr/>
      <dgm:t>
        <a:bodyPr/>
        <a:lstStyle/>
        <a:p>
          <a:endParaRPr lang="th-TH"/>
        </a:p>
      </dgm:t>
    </dgm:pt>
    <dgm:pt modelId="{7DC3D985-B4C9-4A43-9D26-AA88D4219DD4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(9) ทรัพย์สินของมูลนิธิหรือองค์การหรือสถานสาธารณกุศล ตามที่ </a:t>
          </a:r>
          <a:r>
            <a:rPr lang="th-TH" sz="4000" b="1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รมว.กค</a:t>
          </a:r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กำหนด โดยมิได้หาผลประโยชน์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FD399C70-32AE-45DE-BDF0-7944964AB582}" type="parTrans" cxnId="{DE084895-EC5E-4584-9A9B-F5ADF3D30685}">
      <dgm:prSet/>
      <dgm:spPr/>
      <dgm:t>
        <a:bodyPr/>
        <a:lstStyle/>
        <a:p>
          <a:endParaRPr lang="th-TH"/>
        </a:p>
      </dgm:t>
    </dgm:pt>
    <dgm:pt modelId="{89974D68-75AA-476A-8954-38F8F94523F6}" type="sibTrans" cxnId="{DE084895-EC5E-4584-9A9B-F5ADF3D30685}">
      <dgm:prSet/>
      <dgm:spPr/>
      <dgm:t>
        <a:bodyPr/>
        <a:lstStyle/>
        <a:p>
          <a:endParaRPr lang="th-TH"/>
        </a:p>
      </dgm:t>
    </dgm:pt>
    <dgm:pt modelId="{A46B2E2A-6A3A-4909-A233-9F0300944238}">
      <dgm:prSet custT="1"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sz="4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(10) ทรัพย์สินของเอกชนเฉพาะส่วนที่ยินยอมให้  ทางราชการจัดใช้เพื่อสาธารณประโยชน์</a:t>
          </a:r>
          <a:endParaRPr lang="th-TH" sz="4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428F89D2-5618-469C-A647-73FD63A9DEA1}" type="parTrans" cxnId="{21F404D4-8685-440C-9501-9632A2DD691C}">
      <dgm:prSet/>
      <dgm:spPr/>
      <dgm:t>
        <a:bodyPr/>
        <a:lstStyle/>
        <a:p>
          <a:endParaRPr lang="th-TH"/>
        </a:p>
      </dgm:t>
    </dgm:pt>
    <dgm:pt modelId="{367FA2BF-8A57-4393-B7A2-52F6961901EE}" type="sibTrans" cxnId="{21F404D4-8685-440C-9501-9632A2DD691C}">
      <dgm:prSet/>
      <dgm:spPr/>
      <dgm:t>
        <a:bodyPr/>
        <a:lstStyle/>
        <a:p>
          <a:endParaRPr lang="th-TH"/>
        </a:p>
      </dgm:t>
    </dgm:pt>
    <dgm:pt modelId="{155B2301-C6FA-4EA3-A49A-002313A91410}" type="pres">
      <dgm:prSet presAssocID="{062DF452-2DAF-4875-90EB-15651B42EF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05179BE-A0B5-4EFF-AEB5-17D9C57D23EC}" type="pres">
      <dgm:prSet presAssocID="{35A6ABA1-B649-4B69-B024-570AFF9976EE}" presName="linNode" presStyleCnt="0"/>
      <dgm:spPr/>
    </dgm:pt>
    <dgm:pt modelId="{8751B9E6-CD36-4B25-908A-260C409909D3}" type="pres">
      <dgm:prSet presAssocID="{35A6ABA1-B649-4B69-B024-570AFF9976EE}" presName="parentText" presStyleLbl="node1" presStyleIdx="0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6FB008-9A54-46DC-8D85-7975AC8C1B08}" type="pres">
      <dgm:prSet presAssocID="{3A214989-5A8C-4876-A2B1-5E706F53EFCF}" presName="sp" presStyleCnt="0"/>
      <dgm:spPr/>
    </dgm:pt>
    <dgm:pt modelId="{99441BE3-CCCB-4E54-83C1-9D956C3F3F2A}" type="pres">
      <dgm:prSet presAssocID="{7DC3D985-B4C9-4A43-9D26-AA88D4219DD4}" presName="linNode" presStyleCnt="0"/>
      <dgm:spPr/>
    </dgm:pt>
    <dgm:pt modelId="{B91EE8ED-9CF5-4779-87D3-A29568431C0A}" type="pres">
      <dgm:prSet presAssocID="{7DC3D985-B4C9-4A43-9D26-AA88D4219DD4}" presName="parentText" presStyleLbl="node1" presStyleIdx="1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C9FCE8C-EA2B-45E6-90E9-6B9A64F63575}" type="pres">
      <dgm:prSet presAssocID="{89974D68-75AA-476A-8954-38F8F94523F6}" presName="sp" presStyleCnt="0"/>
      <dgm:spPr/>
    </dgm:pt>
    <dgm:pt modelId="{46CD798E-E03F-48DB-83CD-ED1EAE6B488C}" type="pres">
      <dgm:prSet presAssocID="{A46B2E2A-6A3A-4909-A233-9F0300944238}" presName="linNode" presStyleCnt="0"/>
      <dgm:spPr/>
    </dgm:pt>
    <dgm:pt modelId="{EC0FE877-DE26-4E63-B923-3C41C80DBCB1}" type="pres">
      <dgm:prSet presAssocID="{A46B2E2A-6A3A-4909-A233-9F0300944238}" presName="parentText" presStyleLbl="node1" presStyleIdx="2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DCFB11E-914E-447A-836E-849F21E5EEE9}" type="presOf" srcId="{35A6ABA1-B649-4B69-B024-570AFF9976EE}" destId="{8751B9E6-CD36-4B25-908A-260C409909D3}" srcOrd="0" destOrd="0" presId="urn:microsoft.com/office/officeart/2005/8/layout/vList5"/>
    <dgm:cxn modelId="{B3765A12-6478-4C59-8B05-B0087BC1254A}" type="presOf" srcId="{062DF452-2DAF-4875-90EB-15651B42EFA2}" destId="{155B2301-C6FA-4EA3-A49A-002313A91410}" srcOrd="0" destOrd="0" presId="urn:microsoft.com/office/officeart/2005/8/layout/vList5"/>
    <dgm:cxn modelId="{E176509D-86FD-49F8-9C3F-056C6A482432}" type="presOf" srcId="{7DC3D985-B4C9-4A43-9D26-AA88D4219DD4}" destId="{B91EE8ED-9CF5-4779-87D3-A29568431C0A}" srcOrd="0" destOrd="0" presId="urn:microsoft.com/office/officeart/2005/8/layout/vList5"/>
    <dgm:cxn modelId="{20573942-6D89-49F0-865F-BE62BB476FA7}" srcId="{062DF452-2DAF-4875-90EB-15651B42EFA2}" destId="{35A6ABA1-B649-4B69-B024-570AFF9976EE}" srcOrd="0" destOrd="0" parTransId="{B1108FAB-9977-4CC4-BBEC-0B206746071F}" sibTransId="{3A214989-5A8C-4876-A2B1-5E706F53EFCF}"/>
    <dgm:cxn modelId="{21F404D4-8685-440C-9501-9632A2DD691C}" srcId="{062DF452-2DAF-4875-90EB-15651B42EFA2}" destId="{A46B2E2A-6A3A-4909-A233-9F0300944238}" srcOrd="2" destOrd="0" parTransId="{428F89D2-5618-469C-A647-73FD63A9DEA1}" sibTransId="{367FA2BF-8A57-4393-B7A2-52F6961901EE}"/>
    <dgm:cxn modelId="{DE084895-EC5E-4584-9A9B-F5ADF3D30685}" srcId="{062DF452-2DAF-4875-90EB-15651B42EFA2}" destId="{7DC3D985-B4C9-4A43-9D26-AA88D4219DD4}" srcOrd="1" destOrd="0" parTransId="{FD399C70-32AE-45DE-BDF0-7944964AB582}" sibTransId="{89974D68-75AA-476A-8954-38F8F94523F6}"/>
    <dgm:cxn modelId="{36370884-0092-481A-9BBE-AA6D30F2F067}" type="presOf" srcId="{A46B2E2A-6A3A-4909-A233-9F0300944238}" destId="{EC0FE877-DE26-4E63-B923-3C41C80DBCB1}" srcOrd="0" destOrd="0" presId="urn:microsoft.com/office/officeart/2005/8/layout/vList5"/>
    <dgm:cxn modelId="{876F3165-FEAF-42D2-8D34-371ACFD29BC5}" type="presParOf" srcId="{155B2301-C6FA-4EA3-A49A-002313A91410}" destId="{305179BE-A0B5-4EFF-AEB5-17D9C57D23EC}" srcOrd="0" destOrd="0" presId="urn:microsoft.com/office/officeart/2005/8/layout/vList5"/>
    <dgm:cxn modelId="{4FB58959-F4CC-4E2E-B047-310B66A3A094}" type="presParOf" srcId="{305179BE-A0B5-4EFF-AEB5-17D9C57D23EC}" destId="{8751B9E6-CD36-4B25-908A-260C409909D3}" srcOrd="0" destOrd="0" presId="urn:microsoft.com/office/officeart/2005/8/layout/vList5"/>
    <dgm:cxn modelId="{71F3F4E2-8DE1-48B4-A7AC-DF416B5E9FFF}" type="presParOf" srcId="{155B2301-C6FA-4EA3-A49A-002313A91410}" destId="{8F6FB008-9A54-46DC-8D85-7975AC8C1B08}" srcOrd="1" destOrd="0" presId="urn:microsoft.com/office/officeart/2005/8/layout/vList5"/>
    <dgm:cxn modelId="{05071832-FE32-4AB3-96F0-3D3DC476400E}" type="presParOf" srcId="{155B2301-C6FA-4EA3-A49A-002313A91410}" destId="{99441BE3-CCCB-4E54-83C1-9D956C3F3F2A}" srcOrd="2" destOrd="0" presId="urn:microsoft.com/office/officeart/2005/8/layout/vList5"/>
    <dgm:cxn modelId="{8FC3F4D1-9337-47FF-B11B-63A9D21630BA}" type="presParOf" srcId="{99441BE3-CCCB-4E54-83C1-9D956C3F3F2A}" destId="{B91EE8ED-9CF5-4779-87D3-A29568431C0A}" srcOrd="0" destOrd="0" presId="urn:microsoft.com/office/officeart/2005/8/layout/vList5"/>
    <dgm:cxn modelId="{A45FA230-B2A5-482F-B7C8-D30A174A5D95}" type="presParOf" srcId="{155B2301-C6FA-4EA3-A49A-002313A91410}" destId="{5C9FCE8C-EA2B-45E6-90E9-6B9A64F63575}" srcOrd="3" destOrd="0" presId="urn:microsoft.com/office/officeart/2005/8/layout/vList5"/>
    <dgm:cxn modelId="{53EAC381-341F-4A6B-899D-5F36CBF59C34}" type="presParOf" srcId="{155B2301-C6FA-4EA3-A49A-002313A91410}" destId="{46CD798E-E03F-48DB-83CD-ED1EAE6B488C}" srcOrd="4" destOrd="0" presId="urn:microsoft.com/office/officeart/2005/8/layout/vList5"/>
    <dgm:cxn modelId="{3F6EA511-F9CC-4910-BD01-341A70A1C8F9}" type="presParOf" srcId="{46CD798E-E03F-48DB-83CD-ED1EAE6B488C}" destId="{EC0FE877-DE26-4E63-B923-3C41C80DBCB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6C8428-617B-4906-8F9F-003B01F0162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7176EDE-7531-4613-B946-69C39C8E4253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(11) ทรัพย์ส่วนกลางที่มีไว้หรือเพื่อใช้ประโยชน์ร่วมกันตามกฎหมายว่าด้วยอาคารชุด </a:t>
          </a:r>
          <a:endParaRPr lang="th-TH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86AE418-5F6C-4991-AD52-2BD75CA01AE0}" type="parTrans" cxnId="{209E8948-6B54-4EF9-95AD-5496EF5875A1}">
      <dgm:prSet/>
      <dgm:spPr/>
      <dgm:t>
        <a:bodyPr/>
        <a:lstStyle/>
        <a:p>
          <a:endParaRPr lang="th-TH"/>
        </a:p>
      </dgm:t>
    </dgm:pt>
    <dgm:pt modelId="{4B3D0EE9-E16F-45F7-81B9-B5A0E6962D3C}" type="sibTrans" cxnId="{209E8948-6B54-4EF9-95AD-5496EF5875A1}">
      <dgm:prSet/>
      <dgm:spPr/>
      <dgm:t>
        <a:bodyPr/>
        <a:lstStyle/>
        <a:p>
          <a:endParaRPr lang="th-TH"/>
        </a:p>
      </dgm:t>
    </dgm:pt>
    <dgm:pt modelId="{AEA8227B-E534-4CBA-BCAD-A347D1A83DA7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(12) ที่ดินอันเป็นสาธารณูปโภคตามกฎหมายว่าด้วยการจัดสรรที่ดิน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36123024-7D27-4EE7-967F-954CC27A4474}" type="parTrans" cxnId="{44505200-735D-4F99-9BC4-DA3A49C4B4D2}">
      <dgm:prSet/>
      <dgm:spPr/>
      <dgm:t>
        <a:bodyPr/>
        <a:lstStyle/>
        <a:p>
          <a:endParaRPr lang="th-TH"/>
        </a:p>
      </dgm:t>
    </dgm:pt>
    <dgm:pt modelId="{6EE740DE-4472-4520-AD6C-F85142AFA613}" type="sibTrans" cxnId="{44505200-735D-4F99-9BC4-DA3A49C4B4D2}">
      <dgm:prSet/>
      <dgm:spPr/>
      <dgm:t>
        <a:bodyPr/>
        <a:lstStyle/>
        <a:p>
          <a:endParaRPr lang="th-TH"/>
        </a:p>
      </dgm:t>
    </dgm:pt>
    <dgm:pt modelId="{F555F878-314D-4457-9DF6-BEBCEE780157}">
      <dgm:prSet/>
      <dgm:spPr>
        <a:solidFill>
          <a:schemeClr val="accent2">
            <a:lumMod val="90000"/>
          </a:schemeClr>
        </a:solidFill>
      </dgm:spPr>
      <dgm:t>
        <a:bodyPr/>
        <a:lstStyle/>
        <a:p>
          <a:pPr rtl="0"/>
          <a:r>
            <a:rPr lang="th-TH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(13) ทรัพย์สินตามที่กำหนดในพระราชกฤษฎีกา</a:t>
          </a:r>
          <a:endParaRPr lang="th-TH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C45C39B9-BFDF-4907-85CC-780A25F090D3}" type="parTrans" cxnId="{0EE15527-C648-4C04-B68E-43D463BF0782}">
      <dgm:prSet/>
      <dgm:spPr/>
      <dgm:t>
        <a:bodyPr/>
        <a:lstStyle/>
        <a:p>
          <a:endParaRPr lang="th-TH"/>
        </a:p>
      </dgm:t>
    </dgm:pt>
    <dgm:pt modelId="{1A5B6BE4-31F4-47D6-A7F0-54C93F96910C}" type="sibTrans" cxnId="{0EE15527-C648-4C04-B68E-43D463BF0782}">
      <dgm:prSet/>
      <dgm:spPr/>
      <dgm:t>
        <a:bodyPr/>
        <a:lstStyle/>
        <a:p>
          <a:endParaRPr lang="th-TH"/>
        </a:p>
      </dgm:t>
    </dgm:pt>
    <dgm:pt modelId="{B68DF130-1739-42EC-B60C-205579E4B8C5}" type="pres">
      <dgm:prSet presAssocID="{B06C8428-617B-4906-8F9F-003B01F016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C4A7136-EEA2-40A0-B777-8486B99B37FD}" type="pres">
      <dgm:prSet presAssocID="{97176EDE-7531-4613-B946-69C39C8E4253}" presName="linNode" presStyleCnt="0"/>
      <dgm:spPr/>
    </dgm:pt>
    <dgm:pt modelId="{0A96C7CE-EE6A-4E4F-A34A-8971CFA23E4A}" type="pres">
      <dgm:prSet presAssocID="{97176EDE-7531-4613-B946-69C39C8E4253}" presName="parentText" presStyleLbl="node1" presStyleIdx="0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31C10F-9F67-4258-B981-05FD9B5E3060}" type="pres">
      <dgm:prSet presAssocID="{4B3D0EE9-E16F-45F7-81B9-B5A0E6962D3C}" presName="sp" presStyleCnt="0"/>
      <dgm:spPr/>
    </dgm:pt>
    <dgm:pt modelId="{F240AA31-B5E8-462C-9EFF-526D9A3D138B}" type="pres">
      <dgm:prSet presAssocID="{AEA8227B-E534-4CBA-BCAD-A347D1A83DA7}" presName="linNode" presStyleCnt="0"/>
      <dgm:spPr/>
    </dgm:pt>
    <dgm:pt modelId="{42F54330-B9A1-49A8-A231-9B0BC5774789}" type="pres">
      <dgm:prSet presAssocID="{AEA8227B-E534-4CBA-BCAD-A347D1A83DA7}" presName="parentText" presStyleLbl="node1" presStyleIdx="1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6758A2F-0B3E-4610-80A6-2994E5402795}" type="pres">
      <dgm:prSet presAssocID="{6EE740DE-4472-4520-AD6C-F85142AFA613}" presName="sp" presStyleCnt="0"/>
      <dgm:spPr/>
    </dgm:pt>
    <dgm:pt modelId="{ED0D7295-828F-4AC8-BDD4-2045A0A9DD40}" type="pres">
      <dgm:prSet presAssocID="{F555F878-314D-4457-9DF6-BEBCEE780157}" presName="linNode" presStyleCnt="0"/>
      <dgm:spPr/>
    </dgm:pt>
    <dgm:pt modelId="{9D2AD8DD-5B40-46DF-A4D3-11DB4A21AACE}" type="pres">
      <dgm:prSet presAssocID="{F555F878-314D-4457-9DF6-BEBCEE780157}" presName="parentText" presStyleLbl="node1" presStyleIdx="2" presStyleCnt="3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09E8948-6B54-4EF9-95AD-5496EF5875A1}" srcId="{B06C8428-617B-4906-8F9F-003B01F01623}" destId="{97176EDE-7531-4613-B946-69C39C8E4253}" srcOrd="0" destOrd="0" parTransId="{686AE418-5F6C-4991-AD52-2BD75CA01AE0}" sibTransId="{4B3D0EE9-E16F-45F7-81B9-B5A0E6962D3C}"/>
    <dgm:cxn modelId="{BED7B605-E345-4635-8DA8-B0587269CB3C}" type="presOf" srcId="{F555F878-314D-4457-9DF6-BEBCEE780157}" destId="{9D2AD8DD-5B40-46DF-A4D3-11DB4A21AACE}" srcOrd="0" destOrd="0" presId="urn:microsoft.com/office/officeart/2005/8/layout/vList5"/>
    <dgm:cxn modelId="{76BEA7E5-024F-4DC1-ACFF-83CA362A9465}" type="presOf" srcId="{B06C8428-617B-4906-8F9F-003B01F01623}" destId="{B68DF130-1739-42EC-B60C-205579E4B8C5}" srcOrd="0" destOrd="0" presId="urn:microsoft.com/office/officeart/2005/8/layout/vList5"/>
    <dgm:cxn modelId="{0EE15527-C648-4C04-B68E-43D463BF0782}" srcId="{B06C8428-617B-4906-8F9F-003B01F01623}" destId="{F555F878-314D-4457-9DF6-BEBCEE780157}" srcOrd="2" destOrd="0" parTransId="{C45C39B9-BFDF-4907-85CC-780A25F090D3}" sibTransId="{1A5B6BE4-31F4-47D6-A7F0-54C93F96910C}"/>
    <dgm:cxn modelId="{C8192458-C882-4FAB-82C4-520070EE8FE4}" type="presOf" srcId="{AEA8227B-E534-4CBA-BCAD-A347D1A83DA7}" destId="{42F54330-B9A1-49A8-A231-9B0BC5774789}" srcOrd="0" destOrd="0" presId="urn:microsoft.com/office/officeart/2005/8/layout/vList5"/>
    <dgm:cxn modelId="{8F206881-3A27-4A8A-BD55-D6AD7FB6488B}" type="presOf" srcId="{97176EDE-7531-4613-B946-69C39C8E4253}" destId="{0A96C7CE-EE6A-4E4F-A34A-8971CFA23E4A}" srcOrd="0" destOrd="0" presId="urn:microsoft.com/office/officeart/2005/8/layout/vList5"/>
    <dgm:cxn modelId="{44505200-735D-4F99-9BC4-DA3A49C4B4D2}" srcId="{B06C8428-617B-4906-8F9F-003B01F01623}" destId="{AEA8227B-E534-4CBA-BCAD-A347D1A83DA7}" srcOrd="1" destOrd="0" parTransId="{36123024-7D27-4EE7-967F-954CC27A4474}" sibTransId="{6EE740DE-4472-4520-AD6C-F85142AFA613}"/>
    <dgm:cxn modelId="{7CC74333-8307-4E25-8FC9-901375A0C195}" type="presParOf" srcId="{B68DF130-1739-42EC-B60C-205579E4B8C5}" destId="{BC4A7136-EEA2-40A0-B777-8486B99B37FD}" srcOrd="0" destOrd="0" presId="urn:microsoft.com/office/officeart/2005/8/layout/vList5"/>
    <dgm:cxn modelId="{950B644B-3F0A-4231-BD8D-8F72732D02D9}" type="presParOf" srcId="{BC4A7136-EEA2-40A0-B777-8486B99B37FD}" destId="{0A96C7CE-EE6A-4E4F-A34A-8971CFA23E4A}" srcOrd="0" destOrd="0" presId="urn:microsoft.com/office/officeart/2005/8/layout/vList5"/>
    <dgm:cxn modelId="{284F41E4-52A7-4528-B3D6-A752A14050C6}" type="presParOf" srcId="{B68DF130-1739-42EC-B60C-205579E4B8C5}" destId="{D931C10F-9F67-4258-B981-05FD9B5E3060}" srcOrd="1" destOrd="0" presId="urn:microsoft.com/office/officeart/2005/8/layout/vList5"/>
    <dgm:cxn modelId="{D9CAA46C-45B9-4626-9D92-40FAFB2F3C7D}" type="presParOf" srcId="{B68DF130-1739-42EC-B60C-205579E4B8C5}" destId="{F240AA31-B5E8-462C-9EFF-526D9A3D138B}" srcOrd="2" destOrd="0" presId="urn:microsoft.com/office/officeart/2005/8/layout/vList5"/>
    <dgm:cxn modelId="{E684CCD2-5B6D-4041-9B5A-1A20988F57F6}" type="presParOf" srcId="{F240AA31-B5E8-462C-9EFF-526D9A3D138B}" destId="{42F54330-B9A1-49A8-A231-9B0BC5774789}" srcOrd="0" destOrd="0" presId="urn:microsoft.com/office/officeart/2005/8/layout/vList5"/>
    <dgm:cxn modelId="{5738FBB9-3DC1-4EDA-A6BE-F3CC36B22D6F}" type="presParOf" srcId="{B68DF130-1739-42EC-B60C-205579E4B8C5}" destId="{A6758A2F-0B3E-4610-80A6-2994E5402795}" srcOrd="3" destOrd="0" presId="urn:microsoft.com/office/officeart/2005/8/layout/vList5"/>
    <dgm:cxn modelId="{FB0902E2-01F0-469A-91FF-9B0870FC00BE}" type="presParOf" srcId="{B68DF130-1739-42EC-B60C-205579E4B8C5}" destId="{ED0D7295-828F-4AC8-BDD4-2045A0A9DD40}" srcOrd="4" destOrd="0" presId="urn:microsoft.com/office/officeart/2005/8/layout/vList5"/>
    <dgm:cxn modelId="{C60C2B73-ADEF-41F6-9CB7-AFACEEDF2F11}" type="presParOf" srcId="{ED0D7295-828F-4AC8-BDD4-2045A0A9DD40}" destId="{9D2AD8DD-5B40-46DF-A4D3-11DB4A21AAC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FBA7B0D-45E1-4D4F-B98F-67DA9A27DCF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60378A3-22FC-4BF0-976F-0A56E4C09D39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ที่ดิน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691A5F0D-1D2C-413A-BBBF-B60CAF643EB2}" type="parTrans" cxnId="{D7649565-4E33-4B2D-A0C8-CEFDA3290104}">
      <dgm:prSet/>
      <dgm:spPr/>
      <dgm:t>
        <a:bodyPr/>
        <a:lstStyle/>
        <a:p>
          <a:endParaRPr lang="th-TH"/>
        </a:p>
      </dgm:t>
    </dgm:pt>
    <dgm:pt modelId="{4555072C-7A14-47DE-9E1E-D60AAA73F0A7}" type="sibTrans" cxnId="{D7649565-4E33-4B2D-A0C8-CEFDA3290104}">
      <dgm:prSet/>
      <dgm:spPr/>
      <dgm:t>
        <a:bodyPr/>
        <a:lstStyle/>
        <a:p>
          <a:endParaRPr lang="th-TH"/>
        </a:p>
      </dgm:t>
    </dgm:pt>
    <dgm:pt modelId="{51B9367A-CBF4-4B1B-ACBB-9D4673892C26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ที่ดินที่มี            สิ่งปลูกสร้าง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E370445A-5017-4F98-82B4-8FE2CDD2358B}" type="parTrans" cxnId="{538A13A3-6197-4B42-A414-8F90AB4A072F}">
      <dgm:prSet/>
      <dgm:spPr/>
      <dgm:t>
        <a:bodyPr/>
        <a:lstStyle/>
        <a:p>
          <a:endParaRPr lang="th-TH"/>
        </a:p>
      </dgm:t>
    </dgm:pt>
    <dgm:pt modelId="{6CC91B75-9C8B-4E46-BB94-D7D0575B5F01}" type="sibTrans" cxnId="{538A13A3-6197-4B42-A414-8F90AB4A072F}">
      <dgm:prSet/>
      <dgm:spPr/>
      <dgm:t>
        <a:bodyPr/>
        <a:lstStyle/>
        <a:p>
          <a:endParaRPr lang="th-TH"/>
        </a:p>
      </dgm:t>
    </dgm:pt>
    <dgm:pt modelId="{7AC76846-E694-4E62-9A48-A8E7466A6402}">
      <dgm:prSet custT="1"/>
      <dgm:spPr/>
      <dgm:t>
        <a:bodyPr/>
        <a:lstStyle/>
        <a:p>
          <a:pPr rtl="0"/>
          <a:r>
            <a:rPr lang="th-TH" sz="3000" b="1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ห้องชุด</a:t>
          </a:r>
          <a:endParaRPr lang="th-TH" sz="30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gm:t>
    </dgm:pt>
    <dgm:pt modelId="{B7271A40-0F7F-4A88-811B-F66677DFEAE2}" type="parTrans" cxnId="{EE0EC516-7877-493B-B722-204EE8A660EC}">
      <dgm:prSet/>
      <dgm:spPr/>
      <dgm:t>
        <a:bodyPr/>
        <a:lstStyle/>
        <a:p>
          <a:endParaRPr lang="th-TH"/>
        </a:p>
      </dgm:t>
    </dgm:pt>
    <dgm:pt modelId="{18949EE2-9FF2-4006-8258-7B7087135350}" type="sibTrans" cxnId="{EE0EC516-7877-493B-B722-204EE8A660EC}">
      <dgm:prSet/>
      <dgm:spPr/>
      <dgm:t>
        <a:bodyPr/>
        <a:lstStyle/>
        <a:p>
          <a:endParaRPr lang="th-TH"/>
        </a:p>
      </dgm:t>
    </dgm:pt>
    <dgm:pt modelId="{31572DD6-464A-409F-AA7B-EB11FA72F6D0}">
      <dgm:prSet custT="1"/>
      <dgm:spPr/>
      <dgm:t>
        <a:bodyPr/>
        <a:lstStyle/>
        <a:p>
          <a:pPr rtl="0"/>
          <a:r>
            <a:rPr lang="th-TH" sz="3000" b="1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ทุนทรัพย์ของที่ดิน</a:t>
          </a:r>
          <a:endParaRPr lang="th-TH" sz="3000" dirty="0">
            <a:latin typeface="TH SarabunIT๙" pitchFamily="34" charset="-34"/>
            <a:cs typeface="TH SarabunIT๙" pitchFamily="34" charset="-34"/>
          </a:endParaRPr>
        </a:p>
      </dgm:t>
    </dgm:pt>
    <dgm:pt modelId="{92301804-AC9D-4EE4-8166-9EF92D5DC14E}" type="parTrans" cxnId="{ECE331FD-D044-4E16-8F88-D11CAAFEB4C4}">
      <dgm:prSet/>
      <dgm:spPr/>
      <dgm:t>
        <a:bodyPr/>
        <a:lstStyle/>
        <a:p>
          <a:endParaRPr lang="th-TH"/>
        </a:p>
      </dgm:t>
    </dgm:pt>
    <dgm:pt modelId="{339AADA4-8F98-4B5B-B09B-391E109191E2}" type="sibTrans" cxnId="{ECE331FD-D044-4E16-8F88-D11CAAFEB4C4}">
      <dgm:prSet/>
      <dgm:spPr/>
      <dgm:t>
        <a:bodyPr/>
        <a:lstStyle/>
        <a:p>
          <a:endParaRPr lang="th-TH"/>
        </a:p>
      </dgm:t>
    </dgm:pt>
    <dgm:pt modelId="{64FE71CF-0152-4A75-9006-56C59038FC83}">
      <dgm:prSet custT="1"/>
      <dgm:spPr/>
      <dgm:t>
        <a:bodyPr/>
        <a:lstStyle/>
        <a:p>
          <a:pPr rtl="0"/>
          <a:r>
            <a:rPr lang="th-TH" sz="3000" b="1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ทุนทรัพย์ของที่ดิน และราคาประเมิน  ทุนทรัพย์ของ      สิ่งปลูกสร้างรวมกัน</a:t>
          </a:r>
          <a:endParaRPr lang="th-TH" sz="3000" dirty="0">
            <a:latin typeface="TH SarabunIT๙" pitchFamily="34" charset="-34"/>
            <a:cs typeface="TH SarabunIT๙" pitchFamily="34" charset="-34"/>
          </a:endParaRPr>
        </a:p>
      </dgm:t>
    </dgm:pt>
    <dgm:pt modelId="{AA145665-7467-4923-A197-371BFC57530A}" type="parTrans" cxnId="{2F78D5E6-335D-4D18-83EA-C47ADA3AC88C}">
      <dgm:prSet/>
      <dgm:spPr/>
      <dgm:t>
        <a:bodyPr/>
        <a:lstStyle/>
        <a:p>
          <a:endParaRPr lang="th-TH"/>
        </a:p>
      </dgm:t>
    </dgm:pt>
    <dgm:pt modelId="{38DCBF39-CB38-47B4-97BA-3A91078E4FBA}" type="sibTrans" cxnId="{2F78D5E6-335D-4D18-83EA-C47ADA3AC88C}">
      <dgm:prSet/>
      <dgm:spPr/>
      <dgm:t>
        <a:bodyPr/>
        <a:lstStyle/>
        <a:p>
          <a:endParaRPr lang="th-TH"/>
        </a:p>
      </dgm:t>
    </dgm:pt>
    <dgm:pt modelId="{A2134BF9-2674-4BEE-9D06-284B398C7533}">
      <dgm:prSet custT="1"/>
      <dgm:spPr/>
      <dgm:t>
        <a:bodyPr/>
        <a:lstStyle/>
        <a:p>
          <a:pPr rtl="0"/>
          <a:r>
            <a:rPr lang="th-TH" sz="3000" b="1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ทุนทรัพย์ห้องชุด</a:t>
          </a:r>
          <a:endParaRPr lang="th-TH" sz="3000" dirty="0">
            <a:latin typeface="TH SarabunIT๙" pitchFamily="34" charset="-34"/>
            <a:cs typeface="TH SarabunIT๙" pitchFamily="34" charset="-34"/>
          </a:endParaRPr>
        </a:p>
      </dgm:t>
    </dgm:pt>
    <dgm:pt modelId="{B43B9760-FAC4-45DE-9801-D74ACC1F7744}" type="parTrans" cxnId="{EC709918-8E38-4F36-B8BF-923214DAD21F}">
      <dgm:prSet/>
      <dgm:spPr/>
      <dgm:t>
        <a:bodyPr/>
        <a:lstStyle/>
        <a:p>
          <a:endParaRPr lang="th-TH"/>
        </a:p>
      </dgm:t>
    </dgm:pt>
    <dgm:pt modelId="{3390CD3F-5757-421C-AD3B-5C841767864D}" type="sibTrans" cxnId="{EC709918-8E38-4F36-B8BF-923214DAD21F}">
      <dgm:prSet/>
      <dgm:spPr/>
      <dgm:t>
        <a:bodyPr/>
        <a:lstStyle/>
        <a:p>
          <a:endParaRPr lang="th-TH"/>
        </a:p>
      </dgm:t>
    </dgm:pt>
    <dgm:pt modelId="{998FB061-51C8-4EB8-A75B-104561C785D1}" type="pres">
      <dgm:prSet presAssocID="{9FBA7B0D-45E1-4D4F-B98F-67DA9A27DC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99E7DCE-22C4-4AD7-BF47-D2E254296132}" type="pres">
      <dgm:prSet presAssocID="{860378A3-22FC-4BF0-976F-0A56E4C09D39}" presName="composite" presStyleCnt="0"/>
      <dgm:spPr/>
    </dgm:pt>
    <dgm:pt modelId="{9A2B30B1-9388-4705-84E9-1AAA24C8B60A}" type="pres">
      <dgm:prSet presAssocID="{860378A3-22FC-4BF0-976F-0A56E4C09D3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E604DF-F097-4334-9909-C7D8E2236C04}" type="pres">
      <dgm:prSet presAssocID="{860378A3-22FC-4BF0-976F-0A56E4C09D39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6D47B0-7617-444A-88A3-0BF9CB9578A1}" type="pres">
      <dgm:prSet presAssocID="{4555072C-7A14-47DE-9E1E-D60AAA73F0A7}" presName="space" presStyleCnt="0"/>
      <dgm:spPr/>
    </dgm:pt>
    <dgm:pt modelId="{A0EB4CF5-C8D0-4927-826F-C80A32E92B39}" type="pres">
      <dgm:prSet presAssocID="{51B9367A-CBF4-4B1B-ACBB-9D4673892C26}" presName="composite" presStyleCnt="0"/>
      <dgm:spPr/>
    </dgm:pt>
    <dgm:pt modelId="{F29817B3-C66C-402D-A2E6-657F02D254BA}" type="pres">
      <dgm:prSet presAssocID="{51B9367A-CBF4-4B1B-ACBB-9D4673892C2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1D31921-2CEA-4A47-81C3-2F39192125F3}" type="pres">
      <dgm:prSet presAssocID="{51B9367A-CBF4-4B1B-ACBB-9D4673892C26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106BC8-707C-4236-9022-AB66B0640E72}" type="pres">
      <dgm:prSet presAssocID="{6CC91B75-9C8B-4E46-BB94-D7D0575B5F01}" presName="space" presStyleCnt="0"/>
      <dgm:spPr/>
    </dgm:pt>
    <dgm:pt modelId="{EDCD7734-25D9-47A6-92BA-91085B4C4C45}" type="pres">
      <dgm:prSet presAssocID="{7AC76846-E694-4E62-9A48-A8E7466A6402}" presName="composite" presStyleCnt="0"/>
      <dgm:spPr/>
    </dgm:pt>
    <dgm:pt modelId="{F2E1E853-8A23-4556-9C1A-9D67C0B0BE48}" type="pres">
      <dgm:prSet presAssocID="{7AC76846-E694-4E62-9A48-A8E7466A640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12B7097-0C9D-4BDD-9775-D704701A9154}" type="pres">
      <dgm:prSet presAssocID="{7AC76846-E694-4E62-9A48-A8E7466A640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5554609-D0A8-4084-B623-66F1349516B5}" type="presOf" srcId="{860378A3-22FC-4BF0-976F-0A56E4C09D39}" destId="{9A2B30B1-9388-4705-84E9-1AAA24C8B60A}" srcOrd="0" destOrd="0" presId="urn:microsoft.com/office/officeart/2005/8/layout/hList1"/>
    <dgm:cxn modelId="{B641FB1D-DD88-44D7-8729-97950FED0BF5}" type="presOf" srcId="{9FBA7B0D-45E1-4D4F-B98F-67DA9A27DCF3}" destId="{998FB061-51C8-4EB8-A75B-104561C785D1}" srcOrd="0" destOrd="0" presId="urn:microsoft.com/office/officeart/2005/8/layout/hList1"/>
    <dgm:cxn modelId="{538A13A3-6197-4B42-A414-8F90AB4A072F}" srcId="{9FBA7B0D-45E1-4D4F-B98F-67DA9A27DCF3}" destId="{51B9367A-CBF4-4B1B-ACBB-9D4673892C26}" srcOrd="1" destOrd="0" parTransId="{E370445A-5017-4F98-82B4-8FE2CDD2358B}" sibTransId="{6CC91B75-9C8B-4E46-BB94-D7D0575B5F01}"/>
    <dgm:cxn modelId="{EE0EC516-7877-493B-B722-204EE8A660EC}" srcId="{9FBA7B0D-45E1-4D4F-B98F-67DA9A27DCF3}" destId="{7AC76846-E694-4E62-9A48-A8E7466A6402}" srcOrd="2" destOrd="0" parTransId="{B7271A40-0F7F-4A88-811B-F66677DFEAE2}" sibTransId="{18949EE2-9FF2-4006-8258-7B7087135350}"/>
    <dgm:cxn modelId="{2357EF59-45AE-4707-896A-35A297910FCE}" type="presOf" srcId="{31572DD6-464A-409F-AA7B-EB11FA72F6D0}" destId="{1BE604DF-F097-4334-9909-C7D8E2236C04}" srcOrd="0" destOrd="0" presId="urn:microsoft.com/office/officeart/2005/8/layout/hList1"/>
    <dgm:cxn modelId="{DF8DAF06-899C-410A-8CC7-C83FE28B487F}" type="presOf" srcId="{A2134BF9-2674-4BEE-9D06-284B398C7533}" destId="{312B7097-0C9D-4BDD-9775-D704701A9154}" srcOrd="0" destOrd="0" presId="urn:microsoft.com/office/officeart/2005/8/layout/hList1"/>
    <dgm:cxn modelId="{D7649565-4E33-4B2D-A0C8-CEFDA3290104}" srcId="{9FBA7B0D-45E1-4D4F-B98F-67DA9A27DCF3}" destId="{860378A3-22FC-4BF0-976F-0A56E4C09D39}" srcOrd="0" destOrd="0" parTransId="{691A5F0D-1D2C-413A-BBBF-B60CAF643EB2}" sibTransId="{4555072C-7A14-47DE-9E1E-D60AAA73F0A7}"/>
    <dgm:cxn modelId="{6902FA4A-0569-4CEF-846F-7AC6107B84F2}" type="presOf" srcId="{64FE71CF-0152-4A75-9006-56C59038FC83}" destId="{71D31921-2CEA-4A47-81C3-2F39192125F3}" srcOrd="0" destOrd="0" presId="urn:microsoft.com/office/officeart/2005/8/layout/hList1"/>
    <dgm:cxn modelId="{ECE331FD-D044-4E16-8F88-D11CAAFEB4C4}" srcId="{860378A3-22FC-4BF0-976F-0A56E4C09D39}" destId="{31572DD6-464A-409F-AA7B-EB11FA72F6D0}" srcOrd="0" destOrd="0" parTransId="{92301804-AC9D-4EE4-8166-9EF92D5DC14E}" sibTransId="{339AADA4-8F98-4B5B-B09B-391E109191E2}"/>
    <dgm:cxn modelId="{2F78D5E6-335D-4D18-83EA-C47ADA3AC88C}" srcId="{51B9367A-CBF4-4B1B-ACBB-9D4673892C26}" destId="{64FE71CF-0152-4A75-9006-56C59038FC83}" srcOrd="0" destOrd="0" parTransId="{AA145665-7467-4923-A197-371BFC57530A}" sibTransId="{38DCBF39-CB38-47B4-97BA-3A91078E4FBA}"/>
    <dgm:cxn modelId="{EC709918-8E38-4F36-B8BF-923214DAD21F}" srcId="{7AC76846-E694-4E62-9A48-A8E7466A6402}" destId="{A2134BF9-2674-4BEE-9D06-284B398C7533}" srcOrd="0" destOrd="0" parTransId="{B43B9760-FAC4-45DE-9801-D74ACC1F7744}" sibTransId="{3390CD3F-5757-421C-AD3B-5C841767864D}"/>
    <dgm:cxn modelId="{0ABB8A25-D30F-4FF7-9C0C-3E515DD2A224}" type="presOf" srcId="{7AC76846-E694-4E62-9A48-A8E7466A6402}" destId="{F2E1E853-8A23-4556-9C1A-9D67C0B0BE48}" srcOrd="0" destOrd="0" presId="urn:microsoft.com/office/officeart/2005/8/layout/hList1"/>
    <dgm:cxn modelId="{7E50AA7C-E21E-4B09-AEC0-8E5A270C181B}" type="presOf" srcId="{51B9367A-CBF4-4B1B-ACBB-9D4673892C26}" destId="{F29817B3-C66C-402D-A2E6-657F02D254BA}" srcOrd="0" destOrd="0" presId="urn:microsoft.com/office/officeart/2005/8/layout/hList1"/>
    <dgm:cxn modelId="{DE5E1B46-552B-4100-83B3-3A6BD5EBCFC8}" type="presParOf" srcId="{998FB061-51C8-4EB8-A75B-104561C785D1}" destId="{D99E7DCE-22C4-4AD7-BF47-D2E254296132}" srcOrd="0" destOrd="0" presId="urn:microsoft.com/office/officeart/2005/8/layout/hList1"/>
    <dgm:cxn modelId="{1C736247-565A-4E1F-AB61-7C8B54573054}" type="presParOf" srcId="{D99E7DCE-22C4-4AD7-BF47-D2E254296132}" destId="{9A2B30B1-9388-4705-84E9-1AAA24C8B60A}" srcOrd="0" destOrd="0" presId="urn:microsoft.com/office/officeart/2005/8/layout/hList1"/>
    <dgm:cxn modelId="{42C06C69-AFEE-4BE2-A631-63D63759D443}" type="presParOf" srcId="{D99E7DCE-22C4-4AD7-BF47-D2E254296132}" destId="{1BE604DF-F097-4334-9909-C7D8E2236C04}" srcOrd="1" destOrd="0" presId="urn:microsoft.com/office/officeart/2005/8/layout/hList1"/>
    <dgm:cxn modelId="{DAC0D19F-2F65-4FDE-B4D2-3311F678E02E}" type="presParOf" srcId="{998FB061-51C8-4EB8-A75B-104561C785D1}" destId="{B36D47B0-7617-444A-88A3-0BF9CB9578A1}" srcOrd="1" destOrd="0" presId="urn:microsoft.com/office/officeart/2005/8/layout/hList1"/>
    <dgm:cxn modelId="{68F33232-577D-47FF-B505-326C571FC758}" type="presParOf" srcId="{998FB061-51C8-4EB8-A75B-104561C785D1}" destId="{A0EB4CF5-C8D0-4927-826F-C80A32E92B39}" srcOrd="2" destOrd="0" presId="urn:microsoft.com/office/officeart/2005/8/layout/hList1"/>
    <dgm:cxn modelId="{804F593C-44CD-4C0F-A9CF-6873A81F4F7D}" type="presParOf" srcId="{A0EB4CF5-C8D0-4927-826F-C80A32E92B39}" destId="{F29817B3-C66C-402D-A2E6-657F02D254BA}" srcOrd="0" destOrd="0" presId="urn:microsoft.com/office/officeart/2005/8/layout/hList1"/>
    <dgm:cxn modelId="{804D2B8D-3F27-4590-B8EF-72B7BFF7C8B0}" type="presParOf" srcId="{A0EB4CF5-C8D0-4927-826F-C80A32E92B39}" destId="{71D31921-2CEA-4A47-81C3-2F39192125F3}" srcOrd="1" destOrd="0" presId="urn:microsoft.com/office/officeart/2005/8/layout/hList1"/>
    <dgm:cxn modelId="{6E6E3B82-3830-4A0D-8542-671C5DDE65F3}" type="presParOf" srcId="{998FB061-51C8-4EB8-A75B-104561C785D1}" destId="{59106BC8-707C-4236-9022-AB66B0640E72}" srcOrd="3" destOrd="0" presId="urn:microsoft.com/office/officeart/2005/8/layout/hList1"/>
    <dgm:cxn modelId="{A40FA082-B54A-478B-90FE-1D892386EA3F}" type="presParOf" srcId="{998FB061-51C8-4EB8-A75B-104561C785D1}" destId="{EDCD7734-25D9-47A6-92BA-91085B4C4C45}" srcOrd="4" destOrd="0" presId="urn:microsoft.com/office/officeart/2005/8/layout/hList1"/>
    <dgm:cxn modelId="{8876BD38-B7A4-422F-BF06-078ED30786FA}" type="presParOf" srcId="{EDCD7734-25D9-47A6-92BA-91085B4C4C45}" destId="{F2E1E853-8A23-4556-9C1A-9D67C0B0BE48}" srcOrd="0" destOrd="0" presId="urn:microsoft.com/office/officeart/2005/8/layout/hList1"/>
    <dgm:cxn modelId="{DC838208-3560-4136-8AC4-62B6F296F6C6}" type="presParOf" srcId="{EDCD7734-25D9-47A6-92BA-91085B4C4C45}" destId="{312B7097-0C9D-4BDD-9775-D704701A915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323639-DBE6-4242-8700-221C71134A0C}">
      <dsp:nvSpPr>
        <dsp:cNvPr id="0" name=""/>
        <dsp:cNvSpPr/>
      </dsp:nvSpPr>
      <dsp:spPr>
        <a:xfrm>
          <a:off x="8479" y="54342"/>
          <a:ext cx="1755200" cy="3703835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กำหนดให้ยกเลิกกฎหมาย      ที่เกี่ยวข้อง ดังนี้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59887" y="105750"/>
        <a:ext cx="1652384" cy="3601019"/>
      </dsp:txXfrm>
    </dsp:sp>
    <dsp:sp modelId="{CEF0A001-C21F-4010-BA26-C443275B5F5A}">
      <dsp:nvSpPr>
        <dsp:cNvPr id="0" name=""/>
        <dsp:cNvSpPr/>
      </dsp:nvSpPr>
      <dsp:spPr>
        <a:xfrm rot="21580702">
          <a:off x="1939196" y="1681659"/>
          <a:ext cx="372108" cy="43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/>
        </a:p>
      </dsp:txBody>
      <dsp:txXfrm>
        <a:off x="1939197" y="1769030"/>
        <a:ext cx="260476" cy="261173"/>
      </dsp:txXfrm>
    </dsp:sp>
    <dsp:sp modelId="{190214AD-813C-419E-8AFE-E69A768D3D87}">
      <dsp:nvSpPr>
        <dsp:cNvPr id="0" name=""/>
        <dsp:cNvSpPr/>
      </dsp:nvSpPr>
      <dsp:spPr>
        <a:xfrm>
          <a:off x="2465759" y="0"/>
          <a:ext cx="1755200" cy="3784932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ภาษีโรงเรือนและที่ดิน</a:t>
          </a:r>
          <a:endParaRPr lang="th-TH" sz="30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517167" y="51408"/>
        <a:ext cx="1652384" cy="3682116"/>
      </dsp:txXfrm>
    </dsp:sp>
    <dsp:sp modelId="{AAC438A1-3400-4C14-911D-7DDDDC8E37F7}">
      <dsp:nvSpPr>
        <dsp:cNvPr id="0" name=""/>
        <dsp:cNvSpPr/>
      </dsp:nvSpPr>
      <dsp:spPr>
        <a:xfrm rot="19298">
          <a:off x="4396476" y="1681777"/>
          <a:ext cx="372108" cy="43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/>
        </a:p>
      </dsp:txBody>
      <dsp:txXfrm>
        <a:off x="4396477" y="1768522"/>
        <a:ext cx="260476" cy="261173"/>
      </dsp:txXfrm>
    </dsp:sp>
    <dsp:sp modelId="{8028F44F-8E81-4E11-AB4D-D8B47B5D1AD6}">
      <dsp:nvSpPr>
        <dsp:cNvPr id="0" name=""/>
        <dsp:cNvSpPr/>
      </dsp:nvSpPr>
      <dsp:spPr>
        <a:xfrm>
          <a:off x="4923039" y="74613"/>
          <a:ext cx="1755200" cy="366329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ภาษีบำรุงท้องที่    </a:t>
          </a:r>
          <a:endParaRPr lang="th-TH" sz="30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4974447" y="126021"/>
        <a:ext cx="1652384" cy="3560478"/>
      </dsp:txXfrm>
    </dsp:sp>
    <dsp:sp modelId="{3B768902-AD0F-4ACA-9F06-3AE20945BC0F}">
      <dsp:nvSpPr>
        <dsp:cNvPr id="0" name=""/>
        <dsp:cNvSpPr/>
      </dsp:nvSpPr>
      <dsp:spPr>
        <a:xfrm>
          <a:off x="6853759" y="1688615"/>
          <a:ext cx="372102" cy="4352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900" kern="1200"/>
        </a:p>
      </dsp:txBody>
      <dsp:txXfrm>
        <a:off x="6853759" y="1775673"/>
        <a:ext cx="260471" cy="261173"/>
      </dsp:txXfrm>
    </dsp:sp>
    <dsp:sp modelId="{06368F1F-8C6A-4770-AFD1-003E6A7CCC94}">
      <dsp:nvSpPr>
        <dsp:cNvPr id="0" name=""/>
        <dsp:cNvSpPr/>
      </dsp:nvSpPr>
      <dsp:spPr>
        <a:xfrm>
          <a:off x="7380319" y="74613"/>
          <a:ext cx="1755200" cy="366329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ภาษีที่ดินและ       สิ่งปลูกสร้าง </a:t>
          </a:r>
          <a:endParaRPr lang="en-US" sz="3000" b="1" kern="1200" dirty="0" smtClean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ภาษีทรัพย์สิน                                 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431727" y="126021"/>
        <a:ext cx="1652384" cy="35604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48FD7-65D0-41EE-94E4-1158EE915980}">
      <dsp:nvSpPr>
        <dsp:cNvPr id="0" name=""/>
        <dsp:cNvSpPr/>
      </dsp:nvSpPr>
      <dsp:spPr>
        <a:xfrm rot="10800000">
          <a:off x="235960" y="0"/>
          <a:ext cx="8406608" cy="10093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94" tIns="114300" rIns="21336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1. ที่ดินหรือสิ่งปลูกสร้าง </a:t>
          </a: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ใช้ประโยชน์ในการเกษตรกรรม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0.2         (0.15)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10800000">
        <a:off x="488297" y="0"/>
        <a:ext cx="8154271" cy="1009347"/>
      </dsp:txXfrm>
    </dsp:sp>
    <dsp:sp modelId="{14C1C188-7D8E-41FB-8DB1-CF62DF8AEA07}">
      <dsp:nvSpPr>
        <dsp:cNvPr id="0" name=""/>
        <dsp:cNvSpPr/>
      </dsp:nvSpPr>
      <dsp:spPr>
        <a:xfrm>
          <a:off x="982479" y="2992"/>
          <a:ext cx="1009347" cy="100934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142505-4E6D-4C43-A92A-D4E9E388B71F}">
      <dsp:nvSpPr>
        <dsp:cNvPr id="0" name=""/>
        <dsp:cNvSpPr/>
      </dsp:nvSpPr>
      <dsp:spPr>
        <a:xfrm rot="10800000">
          <a:off x="222853" y="1313637"/>
          <a:ext cx="8432822" cy="10093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94" tIns="114300" rIns="21336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2. ที่ดินหรือสิ่งปลูกสร้าง </a:t>
          </a: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</a:t>
          </a: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ใช้ประโยชน์เป็นที่อยู่อาศัย </a:t>
          </a:r>
        </a:p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0.5          (0.3) 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10800000">
        <a:off x="475190" y="1313637"/>
        <a:ext cx="8180485" cy="1009347"/>
      </dsp:txXfrm>
    </dsp:sp>
    <dsp:sp modelId="{5671F81E-8F90-4500-ACF3-B93A67889558}">
      <dsp:nvSpPr>
        <dsp:cNvPr id="0" name=""/>
        <dsp:cNvSpPr/>
      </dsp:nvSpPr>
      <dsp:spPr>
        <a:xfrm>
          <a:off x="982479" y="1313637"/>
          <a:ext cx="1009347" cy="100934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17ABDD-EAE9-466A-865C-E05B2A752210}">
      <dsp:nvSpPr>
        <dsp:cNvPr id="0" name=""/>
        <dsp:cNvSpPr/>
      </dsp:nvSpPr>
      <dsp:spPr>
        <a:xfrm rot="10800000">
          <a:off x="250721" y="2624282"/>
          <a:ext cx="8377086" cy="10093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94" tIns="114300" rIns="21336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 3. ที่ดินหรือสิ่งปลูกสร้าง </a:t>
          </a: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</a:t>
          </a: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ใช้ประโยชน์อื่น </a:t>
          </a:r>
        </a:p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     อัตราภาษีไม่เกิน ร้อยละ 2        (1.2)     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10800000">
        <a:off x="503058" y="2624282"/>
        <a:ext cx="8124749" cy="1009347"/>
      </dsp:txXfrm>
    </dsp:sp>
    <dsp:sp modelId="{B2D10FBE-5C61-4574-92FC-A75E18CD680B}">
      <dsp:nvSpPr>
        <dsp:cNvPr id="0" name=""/>
        <dsp:cNvSpPr/>
      </dsp:nvSpPr>
      <dsp:spPr>
        <a:xfrm>
          <a:off x="982479" y="2624282"/>
          <a:ext cx="1009347" cy="1009347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407F25-F5C4-4825-9100-EABCF6D7288E}">
      <dsp:nvSpPr>
        <dsp:cNvPr id="0" name=""/>
        <dsp:cNvSpPr/>
      </dsp:nvSpPr>
      <dsp:spPr>
        <a:xfrm rot="10800000">
          <a:off x="235960" y="3934928"/>
          <a:ext cx="8406608" cy="100934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94" tIns="114300" rIns="21336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   4. ที่ดินที่ทิ้งไว้ว่างเปล่าหรือไม่ได้ทำประโยชน์ตามควร         แก่สภาพ </a:t>
          </a: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อัตราภาษีไม่เกิน ร้อยละ 2</a:t>
          </a:r>
          <a:r>
            <a:rPr lang="en-US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   </a:t>
          </a: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(1.2)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10800000">
        <a:off x="488297" y="3934928"/>
        <a:ext cx="8154271" cy="1009347"/>
      </dsp:txXfrm>
    </dsp:sp>
    <dsp:sp modelId="{E77C134A-0973-4576-9659-6DBE38FC8484}">
      <dsp:nvSpPr>
        <dsp:cNvPr id="0" name=""/>
        <dsp:cNvSpPr/>
      </dsp:nvSpPr>
      <dsp:spPr>
        <a:xfrm>
          <a:off x="982479" y="3934928"/>
          <a:ext cx="1009347" cy="1009347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38813-6EC0-48EA-A68D-8A70657BF809}">
      <dsp:nvSpPr>
        <dsp:cNvPr id="0" name=""/>
        <dsp:cNvSpPr/>
      </dsp:nvSpPr>
      <dsp:spPr>
        <a:xfrm>
          <a:off x="7365" y="9066"/>
          <a:ext cx="8410130" cy="1875848"/>
        </a:xfrm>
        <a:prstGeom prst="chevron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อัตราภาษีที่ใช้จัดเก็บจริงให้ตราเป็นพระราชกฤษฎีกา (ใน 2 ปีแรกกำหนดอัตราจัดเก็บจริงในบัญชีท้าย พ.ร.บ.)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945289" y="9066"/>
        <a:ext cx="6534282" cy="1875848"/>
      </dsp:txXfrm>
    </dsp:sp>
    <dsp:sp modelId="{56A3F1DE-33E4-47A7-8691-A77F145DBDC3}">
      <dsp:nvSpPr>
        <dsp:cNvPr id="0" name=""/>
        <dsp:cNvSpPr/>
      </dsp:nvSpPr>
      <dsp:spPr>
        <a:xfrm>
          <a:off x="7365" y="2147533"/>
          <a:ext cx="8395405" cy="1875848"/>
        </a:xfrm>
        <a:prstGeom prst="chevron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กรณี อปท. จะจัดเก็บภาษีในอัตราที่สูงกว่า พ.ร.ฎ. </a:t>
          </a:r>
          <a:r>
            <a:rPr lang="en-US" sz="41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41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ให้ตราข้อบัญญัติกำหนดอัตราภาษีในเขต อปท. ได้ แต่ไม่เกินอัตราภาษีตาม พ.ร.บ.                                           </a:t>
          </a:r>
          <a:endParaRPr lang="th-TH" sz="41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945289" y="2147533"/>
        <a:ext cx="6519557" cy="18758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62BE5A-3B67-4C96-A212-8F3DBD87FA3A}">
      <dsp:nvSpPr>
        <dsp:cNvPr id="0" name=""/>
        <dsp:cNvSpPr/>
      </dsp:nvSpPr>
      <dsp:spPr>
        <a:xfrm>
          <a:off x="0" y="307499"/>
          <a:ext cx="9026013" cy="2091375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ที่ดินหรือสิ่งปลูกสร้างมีการใช้ประโยชน์หลายประเภท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02093" y="409592"/>
        <a:ext cx="8821827" cy="1887189"/>
      </dsp:txXfrm>
    </dsp:sp>
    <dsp:sp modelId="{4DDAA6B7-BFD1-4A37-BA01-244E35FD17EC}">
      <dsp:nvSpPr>
        <dsp:cNvPr id="0" name=""/>
        <dsp:cNvSpPr/>
      </dsp:nvSpPr>
      <dsp:spPr>
        <a:xfrm>
          <a:off x="0" y="2774675"/>
          <a:ext cx="9026013" cy="2091375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: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ให้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เก็บภาษีตามสัดส่วนการใช้ประโยชน์ในที่ดินหรือสิ่งปลูกสร้างตามประเภทการใช้ประโยชน์ตามหลักเกณฑ์ที่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รมว.กค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รมว.มท.ประกาศกำหนด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02093" y="2876768"/>
        <a:ext cx="8821827" cy="188718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B03CB-36D9-473B-A590-5A2EC9791265}">
      <dsp:nvSpPr>
        <dsp:cNvPr id="0" name=""/>
        <dsp:cNvSpPr/>
      </dsp:nvSpPr>
      <dsp:spPr>
        <a:xfrm>
          <a:off x="0" y="17759"/>
          <a:ext cx="8834282" cy="2761881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9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ที่ดินที่ที่ทิ้งไว้ว่างเปล่าหรือไม่ได้ทำประโยชน์ตามควรแก่สภาพที่ดิน 3 ปี ติดต่อกัน </a:t>
          </a:r>
          <a:r>
            <a:rPr lang="en-US" sz="49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: </a:t>
          </a:r>
          <a:r>
            <a:rPr lang="th-TH" sz="49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ปีที่ 4ให้เก็บเพิ่มขึ้นอีก 0.5 ทุก 3 ปี แต่ไม่เกิน ร้อยละ 5</a:t>
          </a:r>
          <a:endParaRPr lang="th-TH" sz="49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34824" y="152583"/>
        <a:ext cx="8564634" cy="249223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6BA4C9-0286-4A00-864C-F09D276A7886}">
      <dsp:nvSpPr>
        <dsp:cNvPr id="0" name=""/>
        <dsp:cNvSpPr/>
      </dsp:nvSpPr>
      <dsp:spPr>
        <a:xfrm>
          <a:off x="0" y="22270"/>
          <a:ext cx="8686800" cy="346738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ารลดภาษีสำหรับที่ดินหรือสิ่งปลูกสร้างบางประเภทเพื่อให้เหมาะสมกับสภาพความจำเป็นทางเศรษฐกิจหรือสังคมหรือเหตุการณ์ หรือกิจการหรือสภาพแห่งท้องที่     ให้กระทำได้โดยตราเป็นพระราชกฤษฎีกา โดยกำหนด    ให้ลดเกินกว่าร้อยละ 90 ของภาษีที่ต้องเสียมิได้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69264" y="191534"/>
        <a:ext cx="8348272" cy="312885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6BA4C9-0286-4A00-864C-F09D276A7886}">
      <dsp:nvSpPr>
        <dsp:cNvPr id="0" name=""/>
        <dsp:cNvSpPr/>
      </dsp:nvSpPr>
      <dsp:spPr>
        <a:xfrm>
          <a:off x="0" y="28234"/>
          <a:ext cx="8686800" cy="4394623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thaiDist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ที่ดินหรือสิ่งปลูกสร้างได้รับความเสียหายหรือถูกทำลาย ให้เสื่อมสภาพด้วยเหตุอันพ้นวิสัยที่จะป้องกันได้ ให้ผู้บริหารท้องถิ่นประกาศลดหรือยกเว้นได้ โดยความเห็นชอบของ  </a:t>
          </a:r>
          <a:r>
            <a:rPr lang="th-TH" sz="38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sz="3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.ภาษีที่ดินและสิ่งปลูกสร้างจังหวัดมีอำนาจประกาศ    ลดหรือยกเว้นภาษีภายในเขตพื้นที่เกิดเหตุตามช่วงเวลา    ตามระเบียบที่ มท. กำหนด   </a:t>
          </a:r>
          <a:endParaRPr lang="th-TH" sz="38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14528" y="242762"/>
        <a:ext cx="8257744" cy="396556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6BA4C9-0286-4A00-864C-F09D276A7886}">
      <dsp:nvSpPr>
        <dsp:cNvPr id="0" name=""/>
        <dsp:cNvSpPr/>
      </dsp:nvSpPr>
      <dsp:spPr>
        <a:xfrm>
          <a:off x="0" y="115110"/>
          <a:ext cx="8686800" cy="404767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กรณีที่มีเหตุทำให้ที่ดินได้รับความเสียหาย หรือทำให้ สิ่งปลูกสร้างถูกรื้อถอนหรือทำลายหรือชำรุดเสียหายจนเป็นเหตุให้ต้องซ่อมแซมในส่วนสำคัญให้ผู้บริหารท้องถิ่นโดยความเห็นชอบของ </a:t>
          </a:r>
          <a:r>
            <a:rPr lang="th-TH" sz="41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ภาษีที่ดินและสิ่งปลูกสร้างประจำจังหวัด มีอำนาจออกคำสั่งลดหรือยกเว้นภาษีได้   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97591" y="312701"/>
        <a:ext cx="8291618" cy="365249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FDA97F-DCE0-462E-ADBD-1B9239DFB430}">
      <dsp:nvSpPr>
        <dsp:cNvPr id="0" name=""/>
        <dsp:cNvSpPr/>
      </dsp:nvSpPr>
      <dsp:spPr>
        <a:xfrm>
          <a:off x="0" y="55378"/>
          <a:ext cx="8652980" cy="1398146"/>
        </a:xfrm>
        <a:prstGeom prst="rect">
          <a:avLst/>
        </a:prstGeom>
        <a:solidFill>
          <a:schemeClr val="accent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ประกอบด้วย  ผู้ว่าราชการจังหวัดเป็นประธานกรรมการ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0" y="55378"/>
        <a:ext cx="8652980" cy="1398146"/>
      </dsp:txXfrm>
    </dsp:sp>
    <dsp:sp modelId="{C0059BB3-016E-4696-8D81-D7DABC7C5958}">
      <dsp:nvSpPr>
        <dsp:cNvPr id="0" name=""/>
        <dsp:cNvSpPr/>
      </dsp:nvSpPr>
      <dsp:spPr>
        <a:xfrm>
          <a:off x="0" y="1468275"/>
          <a:ext cx="8652980" cy="2936108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thaiDist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ปลัดจังหวัด สรรพากรพื้นที่ที่ ผวจ. แต่งตั้ง ๑ คน </a:t>
          </a:r>
          <a:r>
            <a:rPr lang="th-TH" sz="41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ธนา</a:t>
          </a: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รักษ์พื้นที่ เจ้าพนักงานที่ดินจังหวัด นายก </a:t>
          </a:r>
          <a:r>
            <a:rPr lang="th-TH" sz="41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อบจ</a:t>
          </a: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นายกเทศมนตรี ๕ คน นายก </a:t>
          </a:r>
          <a:r>
            <a:rPr lang="th-TH" sz="41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อบต</a:t>
          </a: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๕ คน และผู้บริหาร </a:t>
          </a:r>
          <a:r>
            <a:rPr lang="th-TH" sz="41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อื่น ๑ คน ท้องถิ่นจังหวัด เป็นกรรมการและเลขานุการ  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0" y="1468275"/>
        <a:ext cx="8652980" cy="2936108"/>
      </dsp:txXfrm>
    </dsp:sp>
    <dsp:sp modelId="{7A65F1C6-E0DB-4EFA-BB71-F1C6AD5FBB5E}">
      <dsp:nvSpPr>
        <dsp:cNvPr id="0" name=""/>
        <dsp:cNvSpPr/>
      </dsp:nvSpPr>
      <dsp:spPr>
        <a:xfrm>
          <a:off x="0" y="4544641"/>
          <a:ext cx="8652980" cy="4571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2A6F8-40CB-4D40-9827-7F7A1E82ED0C}">
      <dsp:nvSpPr>
        <dsp:cNvPr id="0" name=""/>
        <dsp:cNvSpPr/>
      </dsp:nvSpPr>
      <dsp:spPr>
        <a:xfrm>
          <a:off x="0" y="357939"/>
          <a:ext cx="7846142" cy="96330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มีหน้าที่ </a:t>
          </a:r>
          <a:endParaRPr lang="th-TH" sz="45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47025" y="404964"/>
        <a:ext cx="7752092" cy="869254"/>
      </dsp:txXfrm>
    </dsp:sp>
    <dsp:sp modelId="{E258B43C-CB7C-408A-946A-20BBB8DB2B95}">
      <dsp:nvSpPr>
        <dsp:cNvPr id="0" name=""/>
        <dsp:cNvSpPr/>
      </dsp:nvSpPr>
      <dsp:spPr>
        <a:xfrm>
          <a:off x="0" y="1321243"/>
          <a:ext cx="7846142" cy="27158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9115" tIns="57150" rIns="320040" bIns="57150" numCol="1" spcCol="1270" anchor="t" anchorCtr="0">
          <a:noAutofit/>
        </a:bodyPr>
        <a:lstStyle/>
        <a:p>
          <a:pPr marL="285750" lvl="1" indent="-285750" algn="l" defTabSz="2000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ให้ความเห็นชอบร่างข้อบัญญัติ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  <a:p>
          <a:pPr marL="285750" lvl="1" indent="-285750" algn="l" defTabSz="2000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5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ให้ความเห็นชอบการลดหรือยกเว้นภาษี</a:t>
          </a:r>
          <a:endParaRPr lang="th-TH" sz="45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  <a:p>
          <a:pPr marL="285750" lvl="1" indent="-285750" algn="l" defTabSz="20002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5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ให้คำปรึกษาหรือคำแนะนำแก่ผู้บริหารท้องถิ่นเกี่ยวกับการจัดเก็บภาษี</a:t>
          </a:r>
          <a:endParaRPr lang="th-TH" sz="45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0" y="1321243"/>
        <a:ext cx="7846142" cy="271583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5C299-2258-4B53-8C8B-DD94C05A53E8}">
      <dsp:nvSpPr>
        <dsp:cNvPr id="0" name=""/>
        <dsp:cNvSpPr/>
      </dsp:nvSpPr>
      <dsp:spPr>
        <a:xfrm>
          <a:off x="0" y="399852"/>
          <a:ext cx="8908025" cy="148297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ยกเว้นภาษีสำหรับที่ดินและสิ่งปลูกสร้างที่ใช้เป็นที่อยู่อาศัยของตนโดยมูลค่าทรัพย์สินที่ถือครองไม่เกิน 20 ล้านบาท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2393" y="472245"/>
        <a:ext cx="8763239" cy="1338188"/>
      </dsp:txXfrm>
    </dsp:sp>
    <dsp:sp modelId="{EC01056A-0534-45B3-93C5-E8556C14E7FE}">
      <dsp:nvSpPr>
        <dsp:cNvPr id="0" name=""/>
        <dsp:cNvSpPr/>
      </dsp:nvSpPr>
      <dsp:spPr>
        <a:xfrm>
          <a:off x="0" y="2586074"/>
          <a:ext cx="8908025" cy="148297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ยกเว้นภาษีสำหรับที่ดินและสิ่งปลูกสร้างที่ใช้ในการประกอบเกษตรกรรมที่มีมูลค่าไม่เกิน 50 ล้านบาท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2393" y="2658467"/>
        <a:ext cx="8763239" cy="13381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10BE1-8EE3-4635-99B3-7224DC6576A3}">
      <dsp:nvSpPr>
        <dsp:cNvPr id="0" name=""/>
        <dsp:cNvSpPr/>
      </dsp:nvSpPr>
      <dsp:spPr>
        <a:xfrm>
          <a:off x="0" y="0"/>
          <a:ext cx="8294687" cy="1520049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ผู้เป็นเจ้าของที่ดินหรือสิ่งปลูกสร้าง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4203" y="74203"/>
        <a:ext cx="8146281" cy="1371643"/>
      </dsp:txXfrm>
    </dsp:sp>
    <dsp:sp modelId="{58599ED8-D8E8-42F6-A24B-2D6B6F6D3518}">
      <dsp:nvSpPr>
        <dsp:cNvPr id="0" name=""/>
        <dsp:cNvSpPr/>
      </dsp:nvSpPr>
      <dsp:spPr>
        <a:xfrm>
          <a:off x="0" y="1655880"/>
          <a:ext cx="8294687" cy="1520049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ผู้ครอบครองหรือทำประโยชน์ในที่ดินหรือสิ่งปลูกสร้างอันเป็นทรัพย์สินของรัฐ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4203" y="1730083"/>
        <a:ext cx="8146281" cy="137164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3C987-3439-459E-90D9-B20B1F663662}">
      <dsp:nvSpPr>
        <dsp:cNvPr id="0" name=""/>
        <dsp:cNvSpPr/>
      </dsp:nvSpPr>
      <dsp:spPr>
        <a:xfrm>
          <a:off x="0" y="114359"/>
          <a:ext cx="8064499" cy="2059200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thaiDist" defTabSz="2444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ผู้ที่เป็นเจ้าของทรัพย์สินตั้งแต่วันที่       </a:t>
          </a:r>
          <a:br>
            <a:rPr lang="th-TH" sz="5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5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1 ม.ค. ของปี เป็นผู้มีหน้าที่เสียภาษี</a:t>
          </a:r>
          <a:endParaRPr lang="th-TH" sz="5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00522" y="214881"/>
        <a:ext cx="7863455" cy="1858156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8C60A2-8206-4FEC-B3CB-0A852C5EC024}">
      <dsp:nvSpPr>
        <dsp:cNvPr id="0" name=""/>
        <dsp:cNvSpPr/>
      </dsp:nvSpPr>
      <dsp:spPr>
        <a:xfrm>
          <a:off x="0" y="19694"/>
          <a:ext cx="8466189" cy="32011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thaiDist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ให้ผู้บริหารท้องถิ่น แต่งตั้งพนักงานสำรวจพนักงานประเมิน และพนักงานเก็บภาษี และการปฏิบัติหน้าที่ดังกล่าวให้เป็นเจ้าพนักงาน </a:t>
          </a:r>
          <a:br>
            <a:rPr lang="th-TH" sz="4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ตามประมวลกฎหมายอาญา </a:t>
          </a:r>
          <a:endParaRPr lang="th-TH" sz="48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56266" y="175960"/>
        <a:ext cx="8153657" cy="2888587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A3681-0C61-42FF-956D-6BD6DDF87C86}">
      <dsp:nvSpPr>
        <dsp:cNvPr id="0" name=""/>
        <dsp:cNvSpPr/>
      </dsp:nvSpPr>
      <dsp:spPr>
        <a:xfrm>
          <a:off x="0" y="0"/>
          <a:ext cx="8640762" cy="205301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จัดให้มีการสำรวจที่ดินและสิ่งปลูกสร้างเพื่อทราบข้อมูลที่ดินและสิ่งปลูกสร้างในเขตพื้นที่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00220" y="100220"/>
        <a:ext cx="8440322" cy="1852571"/>
      </dsp:txXfrm>
    </dsp:sp>
    <dsp:sp modelId="{DF5B5271-B314-4EFD-925E-7089EB291A6C}">
      <dsp:nvSpPr>
        <dsp:cNvPr id="0" name=""/>
        <dsp:cNvSpPr/>
      </dsp:nvSpPr>
      <dsp:spPr>
        <a:xfrm>
          <a:off x="0" y="2247846"/>
          <a:ext cx="8640762" cy="2667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ก่อนการสำรวจให้ผู้บริหารประกาศกำหนดระยะเวลา  ทำการสำรวจที่ดินและสิ่งปลูกสร้าง และแต่งตั้งพนักงานสำรวจ โดยปิดประกาศล่วงหน้าไม่น้อยกว่า 15 วัน ณ สำนักงานหรือสถานที่อื่นตามที่เห็นสมควร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30221" y="2378067"/>
        <a:ext cx="8380320" cy="240715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A582A7-852D-4ACF-AF5C-225C7DB4EED9}">
      <dsp:nvSpPr>
        <dsp:cNvPr id="0" name=""/>
        <dsp:cNvSpPr/>
      </dsp:nvSpPr>
      <dsp:spPr>
        <a:xfrm>
          <a:off x="227714" y="817"/>
          <a:ext cx="8334609" cy="464052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พนักงานสำรวจดำเนินการสำรวจที่ดินและสิ่งปลูกสร้างแล้ว ให้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จัดทำบัญชีรายการที่ดินและสิ่งปลูกสร้าง   โดยแสดงประเภท จำนวน ขนาดของที่ดินและสิ่งปลูกสร้าง รายละเอียดต่างๆ ที่จำเป็นแก่การประเมินภาษี ตามระเบียบ ที่ รมว.มท. และให้ประกาศบัญชีดังกล่าว ณ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หรือที่ทำการ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หรือสถานที่อื่น เป็นเวลาไม่น้อยกว่า 30 วัน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27714" y="817"/>
        <a:ext cx="8334609" cy="464052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8D7162-89AB-447E-A401-30C26C0D13DE}">
      <dsp:nvSpPr>
        <dsp:cNvPr id="0" name=""/>
        <dsp:cNvSpPr/>
      </dsp:nvSpPr>
      <dsp:spPr>
        <a:xfrm>
          <a:off x="0" y="265205"/>
          <a:ext cx="8881199" cy="393353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thaiDist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๖. ผู้เสียภาษีเห็นว่าบัญชีรายการที่ดินและสิ่งปลูกสร้างที่จัดทำขึ้นไม่ถูกต้องตามความเป็นจริง ให้ผู้เสียภาษีมีคำร้องแจ้งผู้บริหารท้องถิ่นเพื่อแก้ไขให้ถูกต้อง โดยให้พนักงานสำรวจตรวจสอบข้อเท็จจริงและแจ้งผลการตรวจสอบให้ผู้เสียภาษีทราบ กรณีปรากฏว่า บัญชีดังกล่าวไม่ถูกต้อง ให้ผู้บริหารท้องถิ่น มีอำนาจสั่งแก้ไขเพิ่มเติมบัญชีได้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92020" y="457225"/>
        <a:ext cx="8497159" cy="3549499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D7A6E-B888-4CBB-88FC-E3353FDB67D3}">
      <dsp:nvSpPr>
        <dsp:cNvPr id="0" name=""/>
        <dsp:cNvSpPr/>
      </dsp:nvSpPr>
      <dsp:spPr>
        <a:xfrm>
          <a:off x="0" y="59684"/>
          <a:ext cx="8613672" cy="412541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thaiDist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3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๗. กรณีการใช้ประโยชน์ในที่ดินหรือสิ่งปลูกสร้าง เปลี่ยนแปลงไปไม่ว่าด้วยเหตุใดๆ อันมีผลทำให้ต้องเสียภาษีในอัตราที่สูงขึ้น หรือเป็นเหตุให้การลดหย่อนเปลี่ยนแปลงไป ให้ผู้เสียภาษีแจ้งการเปลี่ยนแปลงดังกล่าวต่อ </a:t>
          </a:r>
          <a:r>
            <a:rPr lang="th-TH" sz="43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3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ภายใน 30 วัน นับแต่วันที่มีการเปลี่ยนแปลงหรือผู้เสียภาษีรู้ถึงเหตุดังกล่าว</a:t>
          </a:r>
          <a:endParaRPr lang="th-TH" sz="43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01386" y="261070"/>
        <a:ext cx="8210900" cy="372264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4AC4B-58B6-4AE9-A271-22485B4CFF8D}">
      <dsp:nvSpPr>
        <dsp:cNvPr id="0" name=""/>
        <dsp:cNvSpPr/>
      </dsp:nvSpPr>
      <dsp:spPr>
        <a:xfrm>
          <a:off x="0" y="3973"/>
          <a:ext cx="8657201" cy="441324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thaiDist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8. ให้</a:t>
          </a:r>
          <a:r>
            <a:rPr lang="th-TH" sz="46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กรมธนา</a:t>
          </a:r>
          <a:r>
            <a:rPr lang="th-TH" sz="4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 หรือ </a:t>
          </a:r>
          <a:r>
            <a:rPr lang="th-TH" sz="46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สนง.ธนา</a:t>
          </a:r>
          <a:r>
            <a:rPr lang="th-TH" sz="4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รักษ์พื้นที่       ส่งบัญชีกำหนดราคาประเมินทุนทรัพย์ที่ดิน       สิ่งปลูกสร้าง และห้องชุด ให้ </a:t>
          </a:r>
          <a:r>
            <a:rPr lang="th-TH" sz="46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ซึ่งที่ดิน       สิ่งปลูกสร้าง และห้องชุดตั้งอยู่ในเขต </a:t>
          </a:r>
          <a:r>
            <a:rPr lang="th-TH" sz="46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ภายใน 30 วัน นับแต่วันที่คณะอนุกรรมการประจำจังหวัดประกาศใช้ราคาประเมินทุนทรัพย์</a:t>
          </a:r>
          <a:endParaRPr lang="th-TH" sz="46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15437" y="219410"/>
        <a:ext cx="8226327" cy="3982366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00403B-09C1-46EC-8328-4A32D15EFDE6}">
      <dsp:nvSpPr>
        <dsp:cNvPr id="0" name=""/>
        <dsp:cNvSpPr/>
      </dsp:nvSpPr>
      <dsp:spPr>
        <a:xfrm>
          <a:off x="0" y="423928"/>
          <a:ext cx="8834283" cy="36504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thaiDist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9. ให้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ประกาศราคาประเมินทุนทรัพย์ของที่ดินและสิ่งปลูกสร้าง อัตราภาษีที่จัดเก็บและรายละเอียดอื่น ณ สำนักงานหรือที่ทำการ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ก่อนวันที่ 1 กุมภาพันธ์ของปี ทั้งนี้ ตามหลักเกณฑ์และวิธีการที่กำหนดในกฎกระทรวง 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78198" y="602126"/>
        <a:ext cx="8477887" cy="329400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463ED3-3757-4558-8F1F-08C731E1EAFC}">
      <dsp:nvSpPr>
        <dsp:cNvPr id="0" name=""/>
        <dsp:cNvSpPr/>
      </dsp:nvSpPr>
      <dsp:spPr>
        <a:xfrm>
          <a:off x="0" y="248349"/>
          <a:ext cx="8598309" cy="16731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ให้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แจ้งการประเมินภาษี โดยส่งแบบประเมินให้แก่ผู้เสียภาษีภายในเดือนกุมภาพันธ์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674" y="330023"/>
        <a:ext cx="8434961" cy="1509752"/>
      </dsp:txXfrm>
    </dsp:sp>
    <dsp:sp modelId="{457210C1-0CE9-49C8-A4E0-E1D7FF0E6E51}">
      <dsp:nvSpPr>
        <dsp:cNvPr id="0" name=""/>
        <dsp:cNvSpPr/>
      </dsp:nvSpPr>
      <dsp:spPr>
        <a:xfrm>
          <a:off x="0" y="2444219"/>
          <a:ext cx="8598309" cy="1673100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ผู้เสียภาษีมีหน้าที่ชำระภาษี ภายในเดือนเมษายนของปี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674" y="2525893"/>
        <a:ext cx="8434961" cy="1509752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DC2313-5399-417B-BBA0-577A654E0596}">
      <dsp:nvSpPr>
        <dsp:cNvPr id="0" name=""/>
        <dsp:cNvSpPr/>
      </dsp:nvSpPr>
      <dsp:spPr>
        <a:xfrm>
          <a:off x="0" y="335182"/>
          <a:ext cx="8450821" cy="247103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ผู้เสียภาษีอาจขอผ่อนชำระภาษีเป็นงวดๆงวดละเท่ากันก็ได้ จำนวนงวดและจำนวนเงินให้เป็นไปตามหลักเกณฑ์และวิธีการในกฎกระทรวง</a:t>
          </a:r>
          <a:endParaRPr lang="th-TH" sz="48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20626" y="455808"/>
        <a:ext cx="8209569" cy="22297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28677-2AFA-4A6C-BDFE-33FDF523590F}">
      <dsp:nvSpPr>
        <dsp:cNvPr id="0" name=""/>
        <dsp:cNvSpPr/>
      </dsp:nvSpPr>
      <dsp:spPr>
        <a:xfrm>
          <a:off x="6047" y="0"/>
          <a:ext cx="3682057" cy="254476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 เทศบาล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อบต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กทม. และเมืองพัทยา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0581" y="74534"/>
        <a:ext cx="3532989" cy="2395693"/>
      </dsp:txXfrm>
    </dsp:sp>
    <dsp:sp modelId="{3524C81A-0710-4842-8346-D508E10E3E2B}">
      <dsp:nvSpPr>
        <dsp:cNvPr id="0" name=""/>
        <dsp:cNvSpPr/>
      </dsp:nvSpPr>
      <dsp:spPr>
        <a:xfrm>
          <a:off x="4056310" y="815805"/>
          <a:ext cx="780596" cy="913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4100" kern="1200"/>
        </a:p>
      </dsp:txBody>
      <dsp:txXfrm>
        <a:off x="4056310" y="998435"/>
        <a:ext cx="546417" cy="547890"/>
      </dsp:txXfrm>
    </dsp:sp>
    <dsp:sp modelId="{E55D5A2B-EE8C-41AB-80BC-B3B9E26C662A}">
      <dsp:nvSpPr>
        <dsp:cNvPr id="0" name=""/>
        <dsp:cNvSpPr/>
      </dsp:nvSpPr>
      <dsp:spPr>
        <a:xfrm>
          <a:off x="5160927" y="0"/>
          <a:ext cx="3682057" cy="2544761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  ภาษีที่จัดเก็บ     ในเขต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ใด     ให้เป็นรายได้ของ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นั้น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5235461" y="74534"/>
        <a:ext cx="3532989" cy="2395693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7EE90-8A5F-4AEB-A558-8ED235CF31DF}">
      <dsp:nvSpPr>
        <dsp:cNvPr id="0" name=""/>
        <dsp:cNvSpPr/>
      </dsp:nvSpPr>
      <dsp:spPr>
        <a:xfrm>
          <a:off x="0" y="373312"/>
          <a:ext cx="8712200" cy="1759680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7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ภาษีที่มิได้ชำระภายในเวลาที่กำหนด ให้ถือเป็นภาษีค้างชำระ (ชำระภายในเดือนเมษายนของปี)</a:t>
          </a:r>
          <a:endParaRPr lang="th-TH" sz="47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5900" y="459212"/>
        <a:ext cx="8540400" cy="1587880"/>
      </dsp:txXfrm>
    </dsp:sp>
    <dsp:sp modelId="{1B35DFFC-202E-4DDF-ABE2-EC91AFE433C5}">
      <dsp:nvSpPr>
        <dsp:cNvPr id="0" name=""/>
        <dsp:cNvSpPr/>
      </dsp:nvSpPr>
      <dsp:spPr>
        <a:xfrm>
          <a:off x="0" y="2336217"/>
          <a:ext cx="8712200" cy="1759680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7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ให้ </a:t>
          </a:r>
          <a:r>
            <a:rPr lang="th-TH" sz="47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7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มีหนังสือแจ้งเตือนผู้เสียภาษีที่มีภาษีค้างชำระมาชำระภาษีพร้อมเบี้ยปรับและเงินเพิ่ม </a:t>
          </a:r>
          <a:endParaRPr lang="th-TH" sz="47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5900" y="2422117"/>
        <a:ext cx="8540400" cy="1587880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47DF97-FD86-4BEF-9522-FE49C3220B0F}">
      <dsp:nvSpPr>
        <dsp:cNvPr id="0" name=""/>
        <dsp:cNvSpPr/>
      </dsp:nvSpPr>
      <dsp:spPr>
        <a:xfrm>
          <a:off x="0" y="1894"/>
          <a:ext cx="8712200" cy="2586842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ให้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แจ้งรายการภาษีค้างชำระให้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.ที่ดิน หรือ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สนง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.ที่ดินสาขาทราบภายในเดือนมิถุนายนของปี เพื่อใช้เป็นข้อมูลในการจดทะเบียนสิทธิและนิติกรรมโอนกรรมสิทธิ์หรือสิทธิครอบครองในที่ดินและอสังหาริมทรัพย์  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26279" y="128173"/>
        <a:ext cx="8459642" cy="2334284"/>
      </dsp:txXfrm>
    </dsp:sp>
    <dsp:sp modelId="{B82691E2-BB38-4EE7-BDD7-BE01F8E29677}">
      <dsp:nvSpPr>
        <dsp:cNvPr id="0" name=""/>
        <dsp:cNvSpPr/>
      </dsp:nvSpPr>
      <dsp:spPr>
        <a:xfrm>
          <a:off x="0" y="2602701"/>
          <a:ext cx="8712200" cy="2586842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การจดทะเบียนสิทธิและนิติกรรมโอนกรรมสิทธิ์ หรือสิทธิครอบครองที่ดินหรือสิ่งปลูกสร้างที่มีภาษีค้างชำระจะกระทำมิได้ เมื่อปรากฏหลักฐานจาก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ว่าที่ดินหรือสิ่งปลูกสร้างมีภาษีค้างชำระ                              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26279" y="2728980"/>
        <a:ext cx="8459642" cy="2334284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515C9B-FDC5-411F-AE76-AACAD5FE6AD6}">
      <dsp:nvSpPr>
        <dsp:cNvPr id="0" name=""/>
        <dsp:cNvSpPr/>
      </dsp:nvSpPr>
      <dsp:spPr>
        <a:xfrm>
          <a:off x="0" y="318902"/>
          <a:ext cx="8804786" cy="3650400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thaiDist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ถ้าผู้เสียภาษีมิได้ชำระภาษี เบี้ยปรับ และเงินเพิ่มภายในเวลาที่กำหนดในหนังสือแจ้งเตือนตามข้อ 2 เมื่อพ้น 90 วัน นับแต่วันที่ได้รับหนังสือเตือนแล้ว  ให้ผู้บริหารท้องถิ่นมีอำนาจออกคำสั่งเป็นหนังสือ ยึด อายัด และขายทอดตลาดทรัพย์สินของผู้เสียภาษี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78198" y="497100"/>
        <a:ext cx="8448390" cy="3294004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60736-60F5-40A7-B6C7-9B37A10C2D7C}">
      <dsp:nvSpPr>
        <dsp:cNvPr id="0" name=""/>
        <dsp:cNvSpPr/>
      </dsp:nvSpPr>
      <dsp:spPr>
        <a:xfrm>
          <a:off x="0" y="0"/>
          <a:ext cx="8819536" cy="2474311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thaiDist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7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กรณีผู้เสียภาษีมิได้ชำระภาษีภายในเวลาที่กำหนด ให้เสีย   เบี้ยปรับอีก 1 เท่า ของจำนวนภาษีค้างชำระ เว้นแต่มาเสียภาษีก่อนได้รับหนังสือแจ้งเตือน ให้เสียเบี้ยปรับร้อยละ 25 ของภาษีค้างชำระ</a:t>
          </a:r>
          <a:endParaRPr lang="th-TH" sz="37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20786" y="120786"/>
        <a:ext cx="8577964" cy="2232739"/>
      </dsp:txXfrm>
    </dsp:sp>
    <dsp:sp modelId="{082B5D71-12C6-4BD6-BDBC-996354E15479}">
      <dsp:nvSpPr>
        <dsp:cNvPr id="0" name=""/>
        <dsp:cNvSpPr/>
      </dsp:nvSpPr>
      <dsp:spPr>
        <a:xfrm>
          <a:off x="0" y="2524065"/>
          <a:ext cx="8819536" cy="244376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thaiDist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7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กรณีผู้เสียภาษีมิได้ชำระภาษีภายในเวลาที่กำหนดแต่ได้มาชำระภาษีภายในเวลาที่กำหนดในหนังสือ แจ้งเตือนให้เสีย      เบี้ยปรับร้อยละ 50 ของภาษีค้างชำระ</a:t>
          </a:r>
          <a:endParaRPr lang="th-TH" sz="37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19295" y="2643360"/>
        <a:ext cx="8580946" cy="2205174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E28AB0-78CE-4190-9947-073C4ABF97AF}">
      <dsp:nvSpPr>
        <dsp:cNvPr id="0" name=""/>
        <dsp:cNvSpPr/>
      </dsp:nvSpPr>
      <dsp:spPr>
        <a:xfrm>
          <a:off x="0" y="0"/>
          <a:ext cx="8834282" cy="2440958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กรณีผู้เสียภาษีมิได้ชำระภาษีภายในเวลาที่กำหนด ให้เสียเงินเพิ่มอีกร้อยละ 1 ต่อเดือน ของภาษีค้างชำระเศษของหนึ่งเดือนให้นับเป็นหนึ่งเดือน ทั้งนี้ มิให้นำ เบี้ยปรับมารวมคำนวณเพื่อเสียเงินเพิ่มด้วย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19158" y="119158"/>
        <a:ext cx="8595966" cy="2202642"/>
      </dsp:txXfrm>
    </dsp:sp>
    <dsp:sp modelId="{0EDB3BB0-A328-4A2F-B170-6C885688A7FC}">
      <dsp:nvSpPr>
        <dsp:cNvPr id="0" name=""/>
        <dsp:cNvSpPr/>
      </dsp:nvSpPr>
      <dsp:spPr>
        <a:xfrm>
          <a:off x="0" y="2455307"/>
          <a:ext cx="8834282" cy="2440958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4. กรณีผู้บริหารท้องถิ่นขยายระยะเวลาชำระภาษีและได้มีการชำระภาษีภายในเวลาที่ขยาย ให้คิดเงินเพิ่มลดลงเหลือร้อยละ 0.5 ต่อเดือนหรือเศษของเดือน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19158" y="2574465"/>
        <a:ext cx="8595966" cy="220264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0E4929-00BE-43C8-990C-585C5A95B79D}">
      <dsp:nvSpPr>
        <dsp:cNvPr id="0" name=""/>
        <dsp:cNvSpPr/>
      </dsp:nvSpPr>
      <dsp:spPr>
        <a:xfrm>
          <a:off x="0" y="0"/>
          <a:ext cx="8817128" cy="2059199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thaiDist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5. เงินเพิ่ม ให้เริ่มนับเมื่อพ้นกำหนดเวลาชำระภาษีจนถึง วันที่มีการชำระภาษี แต่มิให้เกินกว่าจำนวนภาษีที่ต้องชำระโดยมิให้รวมเบี้ยปรับ และมิให้คิดทบต้น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00522" y="100522"/>
        <a:ext cx="8616084" cy="1858155"/>
      </dsp:txXfrm>
    </dsp:sp>
    <dsp:sp modelId="{6577F12F-9246-4512-8281-0934137C8640}">
      <dsp:nvSpPr>
        <dsp:cNvPr id="0" name=""/>
        <dsp:cNvSpPr/>
      </dsp:nvSpPr>
      <dsp:spPr>
        <a:xfrm>
          <a:off x="0" y="2202313"/>
          <a:ext cx="8817128" cy="1254485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6. เบี้ยปรับอาจงดหรือลดลงได้ตามที่กำหนดในกฎกระทรวง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61239" y="2263552"/>
        <a:ext cx="8694650" cy="1132007"/>
      </dsp:txXfrm>
    </dsp:sp>
    <dsp:sp modelId="{CAF1BF14-E8A2-467B-A8E6-97D46E07537D}">
      <dsp:nvSpPr>
        <dsp:cNvPr id="0" name=""/>
        <dsp:cNvSpPr/>
      </dsp:nvSpPr>
      <dsp:spPr>
        <a:xfrm>
          <a:off x="0" y="3539906"/>
          <a:ext cx="8817128" cy="1341795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7. เบี้ยปรับและเงินเพิ่มให้ถือเป็นภาษี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65501" y="3605407"/>
        <a:ext cx="8686126" cy="1210793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C4DBC4-7BE5-4E8F-A064-0086FBB83972}">
      <dsp:nvSpPr>
        <dsp:cNvPr id="0" name=""/>
        <dsp:cNvSpPr/>
      </dsp:nvSpPr>
      <dsp:spPr>
        <a:xfrm>
          <a:off x="0" y="2"/>
          <a:ext cx="8569325" cy="424814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thaiDist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กรณีผู้เสียภาษีที่ได้รับแจ้งการประเมินภาษีเห็นว่าการประเมินภาษีไม่ถูกต้อง มีสิทธิคัดค้านและขอให้ทบทวนการประเมินหรือเรียกเก็บภาษี โดยยื่นคำร้องต่อผู้บริหารท้องถิ่น ภายใน 30 วัน นับแต่วันที่ได้รับแจ้งการประเมิน และให้ผู้บริหารท้องถิ่นพิจารณาให้แล้วเสร็จ ภายใน 30 วัน นับแต่วันที่ได้รับคำร้อง</a:t>
          </a:r>
          <a:endParaRPr lang="th-TH" sz="41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07377" y="207379"/>
        <a:ext cx="8154571" cy="3833390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418DBC-7F29-4FF0-A53D-9FA55643BC5F}">
      <dsp:nvSpPr>
        <dsp:cNvPr id="0" name=""/>
        <dsp:cNvSpPr/>
      </dsp:nvSpPr>
      <dsp:spPr>
        <a:xfrm>
          <a:off x="0" y="236162"/>
          <a:ext cx="8424863" cy="2965949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thaiDist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กรณีผู้บริหารท้องถิ่นไม่เห็นชอบกับคำร้องของ ผู้เสียภาษี ให้ผู้เสียภาษีมีสิทธิ์อุทธรณ์ต่อ 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พิจารณาอุทธรณ์การประเมินภาษี ภายใน 30 วัน นับแต่วันที่ได้รับหนังสือแจ้ง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44786" y="380948"/>
        <a:ext cx="8135291" cy="2676377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A52C6-8F42-473D-9747-1CA1ADE01D55}">
      <dsp:nvSpPr>
        <dsp:cNvPr id="0" name=""/>
        <dsp:cNvSpPr/>
      </dsp:nvSpPr>
      <dsp:spPr>
        <a:xfrm>
          <a:off x="0" y="8970"/>
          <a:ext cx="8353424" cy="2934360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thaiDist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ผู้อุทธรณ์มีสิทธิอุทธรณ์คำวินิจฉัยของ 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คกก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พิจารณาอุทธรณ์การประเมินภาษี โดยฟ้องเป็น   คดีต่อศาล  ภายใน 30 วัน นับแต่วันที่ได้รับแจ้ง คำวินิจฉัยอุทธรณ์</a:t>
          </a:r>
          <a:endParaRPr lang="th-TH" sz="44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43244" y="152214"/>
        <a:ext cx="8066936" cy="2647872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9831D6-FA3A-4B11-8FE8-7E579C6D06E3}">
      <dsp:nvSpPr>
        <dsp:cNvPr id="0" name=""/>
        <dsp:cNvSpPr/>
      </dsp:nvSpPr>
      <dsp:spPr>
        <a:xfrm>
          <a:off x="0" y="4858"/>
          <a:ext cx="8642451" cy="3045102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thaiDist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-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ประกอบด้วย ปลัดกระทรวงการคลัง เป็นประธานปลัด มท. อธิบดี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กรมธนา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รักษ์ อธิบดีกรมที่ดินอธิบดีกรมสรรพากร 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ผอ.สศค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อสถ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เป็นกรรมการ    มี 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ขรก.สศค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</a:t>
          </a:r>
          <a:r>
            <a:rPr lang="th-TH" sz="44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sz="44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เป็นเลขานุการ</a:t>
          </a:r>
          <a:endParaRPr lang="th-TH" sz="44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48650" y="153508"/>
        <a:ext cx="8345151" cy="27478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E1AF6-5C3B-4795-B85B-70DB94D2F31F}">
      <dsp:nvSpPr>
        <dsp:cNvPr id="0" name=""/>
        <dsp:cNvSpPr/>
      </dsp:nvSpPr>
      <dsp:spPr>
        <a:xfrm>
          <a:off x="4324" y="0"/>
          <a:ext cx="8855747" cy="1630397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(1) ทรัพย์สินส่วนสาธารณสมบัติของแผ่นดิน</a:t>
          </a:r>
          <a:endParaRPr lang="th-TH" sz="4000" kern="1200" dirty="0"/>
        </a:p>
      </dsp:txBody>
      <dsp:txXfrm>
        <a:off x="83913" y="79589"/>
        <a:ext cx="8696569" cy="1471219"/>
      </dsp:txXfrm>
    </dsp:sp>
    <dsp:sp modelId="{CC9DC94F-6FF1-4A98-9146-44EC437E2842}">
      <dsp:nvSpPr>
        <dsp:cNvPr id="0" name=""/>
        <dsp:cNvSpPr/>
      </dsp:nvSpPr>
      <dsp:spPr>
        <a:xfrm>
          <a:off x="4324" y="1714388"/>
          <a:ext cx="8855747" cy="1630397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(2) ทรัพย์สินส่วนพระมหากษัตริย์ที่มิได้ใช้หาผลประโยชน์</a:t>
          </a:r>
          <a:endParaRPr lang="th-TH" sz="4000" kern="1200" dirty="0"/>
        </a:p>
      </dsp:txBody>
      <dsp:txXfrm>
        <a:off x="83913" y="1793977"/>
        <a:ext cx="8696569" cy="1471219"/>
      </dsp:txXfrm>
    </dsp:sp>
    <dsp:sp modelId="{3D861CF8-2837-4D79-A5E0-A66CC8DD8A17}">
      <dsp:nvSpPr>
        <dsp:cNvPr id="0" name=""/>
        <dsp:cNvSpPr/>
      </dsp:nvSpPr>
      <dsp:spPr>
        <a:xfrm>
          <a:off x="4324" y="3426305"/>
          <a:ext cx="8855747" cy="1630397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(๓) ทรัพย์สินของรัฐหรือหน่วยงานของรัฐ ซึ่งใช้ในกิจการ   </a:t>
          </a:r>
          <a:b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ของรัฐหรือหน่วยงานของรัฐ หรือกิจการสาธารณะโดย</a:t>
          </a:r>
          <a:b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มิได้ใช้หาผลประโยชน์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3913" y="3505894"/>
        <a:ext cx="8696569" cy="1471219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26FBE8-BF83-476E-BF2A-8F862850FC27}">
      <dsp:nvSpPr>
        <dsp:cNvPr id="0" name=""/>
        <dsp:cNvSpPr/>
      </dsp:nvSpPr>
      <dsp:spPr>
        <a:xfrm>
          <a:off x="0" y="35318"/>
          <a:ext cx="8571482" cy="1631272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๑. มีอำนาจหน้าที่วินิจฉัยปัญหาการจัดเก็บภาษี</a:t>
          </a:r>
          <a:endParaRPr lang="th-TH" sz="4400" kern="1200" dirty="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9632" y="114950"/>
        <a:ext cx="8412218" cy="1472008"/>
      </dsp:txXfrm>
    </dsp:sp>
    <dsp:sp modelId="{5563484A-E0B0-4619-A3B1-9788040354A7}">
      <dsp:nvSpPr>
        <dsp:cNvPr id="0" name=""/>
        <dsp:cNvSpPr/>
      </dsp:nvSpPr>
      <dsp:spPr>
        <a:xfrm>
          <a:off x="0" y="1793311"/>
          <a:ext cx="8571482" cy="1631272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rPr>
            <a:t>๒. ให้คำปรึกษาหรือคำแนะนำเกี่ยวกับการจัดเก็บภาษีและการปฏิบัติตามพระราชบัญญัตินี้</a:t>
          </a:r>
          <a:endParaRPr lang="th-TH" sz="4400" kern="1200">
            <a:solidFill>
              <a:schemeClr val="tx1"/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79632" y="1872943"/>
        <a:ext cx="8412218" cy="1472008"/>
      </dsp:txXfrm>
    </dsp:sp>
    <dsp:sp modelId="{7B06FF96-3B96-472B-86A2-A36FD66F691A}">
      <dsp:nvSpPr>
        <dsp:cNvPr id="0" name=""/>
        <dsp:cNvSpPr/>
      </dsp:nvSpPr>
      <dsp:spPr>
        <a:xfrm>
          <a:off x="0" y="3424583"/>
          <a:ext cx="8571482" cy="728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45" tIns="50800" rIns="284480" bIns="5080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th-TH" sz="4000" b="1" kern="1200" dirty="0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rPr>
            <a:t> </a:t>
          </a:r>
          <a:r>
            <a:rPr lang="th-TH" sz="4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rPr>
            <a:t>คำวินิจฉัยของคณะกรรมการฯ ให้เป็นที่สุด</a:t>
          </a:r>
          <a:endParaRPr lang="th-TH" sz="4000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itchFamily="34" charset="-34"/>
            <a:cs typeface="TH SarabunIT๙" pitchFamily="34" charset="-34"/>
          </a:endParaRPr>
        </a:p>
      </dsp:txBody>
      <dsp:txXfrm>
        <a:off x="0" y="3424583"/>
        <a:ext cx="8571482" cy="728640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9E5A2-F92E-4161-9597-53D8B72F3A9F}">
      <dsp:nvSpPr>
        <dsp:cNvPr id="0" name=""/>
        <dsp:cNvSpPr/>
      </dsp:nvSpPr>
      <dsp:spPr>
        <a:xfrm>
          <a:off x="4461" y="61170"/>
          <a:ext cx="9135077" cy="742858"/>
        </a:xfrm>
        <a:prstGeom prst="roundRect">
          <a:avLst/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3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๑. จัดทำกฎหมายลำดับรอง</a:t>
          </a:r>
          <a:endParaRPr lang="th-TH" sz="43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40724" y="97433"/>
        <a:ext cx="9062551" cy="670332"/>
      </dsp:txXfrm>
    </dsp:sp>
    <dsp:sp modelId="{A26A9DAD-CB01-48AD-AA81-048F89033248}">
      <dsp:nvSpPr>
        <dsp:cNvPr id="0" name=""/>
        <dsp:cNvSpPr/>
      </dsp:nvSpPr>
      <dsp:spPr>
        <a:xfrm rot="5400000">
          <a:off x="4748275" y="-2651439"/>
          <a:ext cx="811560" cy="79798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แต่งตั้งคณะทำงานระดับกรมและระดับกระทรวง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64112" y="972342"/>
        <a:ext cx="7940271" cy="732326"/>
      </dsp:txXfrm>
    </dsp:sp>
    <dsp:sp modelId="{93C5F16C-9159-4EB4-8C0D-317336469D12}">
      <dsp:nvSpPr>
        <dsp:cNvPr id="0" name=""/>
        <dsp:cNvSpPr/>
      </dsp:nvSpPr>
      <dsp:spPr>
        <a:xfrm>
          <a:off x="166683" y="906783"/>
          <a:ext cx="991173" cy="763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IT๙" pitchFamily="34" charset="-34"/>
              <a:cs typeface="TH SarabunIT๙" pitchFamily="34" charset="-34"/>
            </a:rPr>
            <a:t>๑.๑</a:t>
          </a:r>
          <a:endParaRPr lang="th-TH" sz="40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203949" y="944049"/>
        <a:ext cx="916641" cy="688874"/>
      </dsp:txXfrm>
    </dsp:sp>
    <dsp:sp modelId="{EA0D894E-3D95-4B9A-BAE8-ADF466D8E08B}">
      <dsp:nvSpPr>
        <dsp:cNvPr id="0" name=""/>
        <dsp:cNvSpPr/>
      </dsp:nvSpPr>
      <dsp:spPr>
        <a:xfrm rot="5400000">
          <a:off x="4670502" y="-1700861"/>
          <a:ext cx="870031" cy="795536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จัดทำกฎหมายลำดับรอง </a:t>
          </a:r>
          <a:r>
            <a:rPr lang="th-TH" sz="40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จำนวน ๒๐ 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ฉบับ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27835" y="1884278"/>
        <a:ext cx="7912896" cy="785089"/>
      </dsp:txXfrm>
    </dsp:sp>
    <dsp:sp modelId="{FD1DF827-6BBB-44D1-B403-AFFC70844528}">
      <dsp:nvSpPr>
        <dsp:cNvPr id="0" name=""/>
        <dsp:cNvSpPr/>
      </dsp:nvSpPr>
      <dsp:spPr>
        <a:xfrm>
          <a:off x="151935" y="1795249"/>
          <a:ext cx="961151" cy="8690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IT๙" pitchFamily="34" charset="-34"/>
              <a:cs typeface="TH SarabunIT๙" pitchFamily="34" charset="-34"/>
            </a:rPr>
            <a:t>๑.๒</a:t>
          </a:r>
          <a:endParaRPr lang="th-TH" sz="40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194360" y="1837674"/>
        <a:ext cx="876301" cy="784223"/>
      </dsp:txXfrm>
    </dsp:sp>
    <dsp:sp modelId="{59FA5AF6-D712-43FC-86AD-0EB48CE0CB4D}">
      <dsp:nvSpPr>
        <dsp:cNvPr id="0" name=""/>
        <dsp:cNvSpPr/>
      </dsp:nvSpPr>
      <dsp:spPr>
        <a:xfrm rot="5400000">
          <a:off x="4709291" y="-698995"/>
          <a:ext cx="811560" cy="787255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70485" rIns="140970" bIns="70485" numCol="1" spcCol="1270" anchor="ctr" anchorCtr="0">
          <a:noAutofit/>
        </a:bodyPr>
        <a:lstStyle/>
        <a:p>
          <a:pPr marL="285750" lvl="1" indent="-285750" algn="l" defTabSz="1555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จัดประชุมคณะทำงานฯ เพื่อพิจารณาร่างกฎหมาย</a:t>
          </a:r>
          <a:endParaRPr lang="th-TH" sz="35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78792" y="2871122"/>
        <a:ext cx="7832942" cy="732326"/>
      </dsp:txXfrm>
    </dsp:sp>
    <dsp:sp modelId="{7BDEE2C5-0C7B-4660-B3A0-4C6049100777}">
      <dsp:nvSpPr>
        <dsp:cNvPr id="0" name=""/>
        <dsp:cNvSpPr/>
      </dsp:nvSpPr>
      <dsp:spPr>
        <a:xfrm>
          <a:off x="166683" y="2837077"/>
          <a:ext cx="991173" cy="763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latin typeface="TH SarabunIT๙" pitchFamily="34" charset="-34"/>
              <a:cs typeface="TH SarabunIT๙" pitchFamily="34" charset="-34"/>
            </a:rPr>
            <a:t>๑.๓</a:t>
          </a:r>
          <a:endParaRPr lang="th-TH" sz="41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203949" y="2874343"/>
        <a:ext cx="916641" cy="688874"/>
      </dsp:txXfrm>
    </dsp:sp>
    <dsp:sp modelId="{DBB23C59-2145-4E9C-ADF5-F642E0AB862F}">
      <dsp:nvSpPr>
        <dsp:cNvPr id="0" name=""/>
        <dsp:cNvSpPr/>
      </dsp:nvSpPr>
      <dsp:spPr>
        <a:xfrm rot="5400000">
          <a:off x="4713475" y="217614"/>
          <a:ext cx="811560" cy="78809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เสนอร่างกฎหมายต่อคณะกรรมการพิจารณาร่างกฎหมาย</a:t>
          </a:r>
          <a:endParaRPr lang="th-TH" sz="36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78792" y="3791915"/>
        <a:ext cx="7841311" cy="732326"/>
      </dsp:txXfrm>
    </dsp:sp>
    <dsp:sp modelId="{25B08CBA-8DE2-4DFF-8FC9-03A63DB4093B}">
      <dsp:nvSpPr>
        <dsp:cNvPr id="0" name=""/>
        <dsp:cNvSpPr/>
      </dsp:nvSpPr>
      <dsp:spPr>
        <a:xfrm>
          <a:off x="166683" y="3757871"/>
          <a:ext cx="991173" cy="763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latin typeface="TH SarabunIT๙" pitchFamily="34" charset="-34"/>
              <a:cs typeface="TH SarabunIT๙" pitchFamily="34" charset="-34"/>
            </a:rPr>
            <a:t>๑.๔</a:t>
          </a:r>
          <a:endParaRPr lang="th-TH" sz="41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203949" y="3795137"/>
        <a:ext cx="916641" cy="688874"/>
      </dsp:txXfrm>
    </dsp:sp>
    <dsp:sp modelId="{31FC3385-C51F-4B92-BE05-2CFAAFCF2C87}">
      <dsp:nvSpPr>
        <dsp:cNvPr id="0" name=""/>
        <dsp:cNvSpPr/>
      </dsp:nvSpPr>
      <dsp:spPr>
        <a:xfrm rot="5400000">
          <a:off x="4698728" y="1206643"/>
          <a:ext cx="811560" cy="78514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6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เสนอร่างกฎหมายต่อ ครม.</a:t>
          </a:r>
          <a:endParaRPr lang="th-TH" sz="36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78792" y="4766197"/>
        <a:ext cx="7811816" cy="732326"/>
      </dsp:txXfrm>
    </dsp:sp>
    <dsp:sp modelId="{A98F2EB9-8D6C-4E18-8F47-18D7E19893A0}">
      <dsp:nvSpPr>
        <dsp:cNvPr id="0" name=""/>
        <dsp:cNvSpPr/>
      </dsp:nvSpPr>
      <dsp:spPr>
        <a:xfrm>
          <a:off x="166683" y="4732004"/>
          <a:ext cx="991173" cy="763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100" b="1" kern="1200" dirty="0" smtClean="0">
              <a:latin typeface="TH SarabunIT๙" pitchFamily="34" charset="-34"/>
              <a:cs typeface="TH SarabunIT๙" pitchFamily="34" charset="-34"/>
            </a:rPr>
            <a:t>๑.๕</a:t>
          </a:r>
          <a:endParaRPr lang="th-TH" sz="41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203949" y="4769270"/>
        <a:ext cx="916641" cy="688874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60063-910B-49A9-816E-0D23A51CDA30}">
      <dsp:nvSpPr>
        <dsp:cNvPr id="0" name=""/>
        <dsp:cNvSpPr/>
      </dsp:nvSpPr>
      <dsp:spPr>
        <a:xfrm>
          <a:off x="4461" y="749351"/>
          <a:ext cx="9135076" cy="865346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๒. จัดทำฐานข้อมูลทรัพย์สิน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46704" y="791594"/>
        <a:ext cx="9050590" cy="780860"/>
      </dsp:txXfrm>
    </dsp:sp>
    <dsp:sp modelId="{A26A9DAD-CB01-48AD-AA81-048F89033248}">
      <dsp:nvSpPr>
        <dsp:cNvPr id="0" name=""/>
        <dsp:cNvSpPr/>
      </dsp:nvSpPr>
      <dsp:spPr>
        <a:xfrm rot="5400000">
          <a:off x="4673801" y="-1625745"/>
          <a:ext cx="944361" cy="786202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ร่วมกับ ทด. กำหนดหลักเกณฑ์และวิธีการส่งข้อมูล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214970" y="1879186"/>
        <a:ext cx="7815924" cy="852161"/>
      </dsp:txXfrm>
    </dsp:sp>
    <dsp:sp modelId="{93C5F16C-9159-4EB4-8C0D-317336469D12}">
      <dsp:nvSpPr>
        <dsp:cNvPr id="0" name=""/>
        <dsp:cNvSpPr/>
      </dsp:nvSpPr>
      <dsp:spPr>
        <a:xfrm>
          <a:off x="107693" y="1802900"/>
          <a:ext cx="1071592" cy="888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IT๙" pitchFamily="34" charset="-34"/>
              <a:cs typeface="TH SarabunIT๙" pitchFamily="34" charset="-34"/>
            </a:rPr>
            <a:t>๒.๑</a:t>
          </a:r>
          <a:endParaRPr lang="th-TH" sz="40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151058" y="1846265"/>
        <a:ext cx="984862" cy="801597"/>
      </dsp:txXfrm>
    </dsp:sp>
    <dsp:sp modelId="{EA0D894E-3D95-4B9A-BAE8-ADF466D8E08B}">
      <dsp:nvSpPr>
        <dsp:cNvPr id="0" name=""/>
        <dsp:cNvSpPr/>
      </dsp:nvSpPr>
      <dsp:spPr>
        <a:xfrm rot="5400000">
          <a:off x="4654292" y="-586379"/>
          <a:ext cx="1012399" cy="79670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จัดทำ </a:t>
          </a:r>
          <a:r>
            <a:rPr lang="en-US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MOU 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ระหว่าง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สถ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และ ทด.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76986" y="2940349"/>
        <a:ext cx="7917591" cy="913557"/>
      </dsp:txXfrm>
    </dsp:sp>
    <dsp:sp modelId="{FD1DF827-6BBB-44D1-B403-AFFC70844528}">
      <dsp:nvSpPr>
        <dsp:cNvPr id="0" name=""/>
        <dsp:cNvSpPr/>
      </dsp:nvSpPr>
      <dsp:spPr>
        <a:xfrm>
          <a:off x="92945" y="2836751"/>
          <a:ext cx="1039135" cy="10112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IT๙" pitchFamily="34" charset="-34"/>
              <a:cs typeface="TH SarabunIT๙" pitchFamily="34" charset="-34"/>
            </a:rPr>
            <a:t>๒.๒</a:t>
          </a:r>
          <a:endParaRPr lang="th-TH" sz="40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142312" y="2886118"/>
        <a:ext cx="940401" cy="912551"/>
      </dsp:txXfrm>
    </dsp:sp>
    <dsp:sp modelId="{59FA5AF6-D712-43FC-86AD-0EB48CE0CB4D}">
      <dsp:nvSpPr>
        <dsp:cNvPr id="0" name=""/>
        <dsp:cNvSpPr/>
      </dsp:nvSpPr>
      <dsp:spPr>
        <a:xfrm rot="5400000">
          <a:off x="4666746" y="509684"/>
          <a:ext cx="944361" cy="801014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ซักซ้อม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อปท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ในการสำรวจข้อมูลเพิ่มเติม</a:t>
          </a:r>
          <a:endParaRPr lang="th-TH" sz="4000" b="1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 rot="-5400000">
        <a:off x="1133855" y="4088675"/>
        <a:ext cx="7964043" cy="852161"/>
      </dsp:txXfrm>
    </dsp:sp>
    <dsp:sp modelId="{7BDEE2C5-0C7B-4660-B3A0-4C6049100777}">
      <dsp:nvSpPr>
        <dsp:cNvPr id="0" name=""/>
        <dsp:cNvSpPr/>
      </dsp:nvSpPr>
      <dsp:spPr>
        <a:xfrm>
          <a:off x="107693" y="4049061"/>
          <a:ext cx="1071592" cy="8883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latin typeface="TH SarabunIT๙" pitchFamily="34" charset="-34"/>
              <a:cs typeface="TH SarabunIT๙" pitchFamily="34" charset="-34"/>
            </a:rPr>
            <a:t>๒.๓</a:t>
          </a:r>
          <a:endParaRPr lang="th-TH" sz="4000" b="1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151058" y="4092426"/>
        <a:ext cx="984862" cy="801597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E1AF6-5C3B-4795-B85B-70DB94D2F31F}">
      <dsp:nvSpPr>
        <dsp:cNvPr id="0" name=""/>
        <dsp:cNvSpPr/>
      </dsp:nvSpPr>
      <dsp:spPr>
        <a:xfrm>
          <a:off x="4360" y="0"/>
          <a:ext cx="8928801" cy="256669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(4) ทรัพย์สินที่เป็นที่ทำการขององค์การสหประชาชาติ   </a:t>
          </a:r>
          <a:b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ทบวงการชำนาญพิเศษขององค์การสหประชาชาติหรือ</a:t>
          </a:r>
          <a:b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องค์การระหว่างประเทศ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29656" y="125296"/>
        <a:ext cx="8678209" cy="2316102"/>
      </dsp:txXfrm>
    </dsp:sp>
    <dsp:sp modelId="{CC9DC94F-6FF1-4A98-9146-44EC437E2842}">
      <dsp:nvSpPr>
        <dsp:cNvPr id="0" name=""/>
        <dsp:cNvSpPr/>
      </dsp:nvSpPr>
      <dsp:spPr>
        <a:xfrm>
          <a:off x="4360" y="2734294"/>
          <a:ext cx="8928801" cy="2220761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(5) ทรัพย์สินที่เป็นที่ทำการสถานทูตหรือสถานกงสุลของ</a:t>
          </a:r>
          <a:b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</a:b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     ต่างประเทศ  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12769" y="2842703"/>
        <a:ext cx="8711983" cy="20039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957AE-FD1F-4DA1-8B74-45F5ECF1F766}">
      <dsp:nvSpPr>
        <dsp:cNvPr id="0" name=""/>
        <dsp:cNvSpPr/>
      </dsp:nvSpPr>
      <dsp:spPr>
        <a:xfrm>
          <a:off x="1309" y="0"/>
          <a:ext cx="8887338" cy="1636629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(6) ทรัพย์สินของสภากาชาดไทย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203" y="79894"/>
        <a:ext cx="8727550" cy="1476841"/>
      </dsp:txXfrm>
    </dsp:sp>
    <dsp:sp modelId="{C21E075B-4BED-4EFC-8D2E-4080017F7DB9}">
      <dsp:nvSpPr>
        <dsp:cNvPr id="0" name=""/>
        <dsp:cNvSpPr/>
      </dsp:nvSpPr>
      <dsp:spPr>
        <a:xfrm>
          <a:off x="1309" y="1789937"/>
          <a:ext cx="8896597" cy="303602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(7) ทรัพย์สินที่</a:t>
          </a:r>
          <a:r>
            <a:rPr lang="th-TH" sz="45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เป็นศา</a:t>
          </a:r>
          <a:r>
            <a:rPr lang="th-TH" sz="45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สนสมบัติไม่ว่าศาสนาใดทรัพย์สินที่เป็นที่อยู่ของสงฆ์ นักพรต นักบวช  หรือบาทหลวง ไม่ว่าศาสนาใด หรือทรัพย์สินที่เป็นศาลเจ้า โดยมิได้หาผลประโยชน์</a:t>
          </a:r>
          <a:endParaRPr lang="th-TH" sz="45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149515" y="1938143"/>
        <a:ext cx="8600185" cy="27396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51B9E6-CD36-4B25-908A-260C409909D3}">
      <dsp:nvSpPr>
        <dsp:cNvPr id="0" name=""/>
        <dsp:cNvSpPr/>
      </dsp:nvSpPr>
      <dsp:spPr>
        <a:xfrm>
          <a:off x="4338" y="2692"/>
          <a:ext cx="8884600" cy="177682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(8) ทรัพย์สินที่ใช้เป็นสุสาน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หรือฌา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ปนสถานสาธารณะ      โดยมิได้รับประโยชน์ตอบแทน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91075" y="89429"/>
        <a:ext cx="8711126" cy="1603350"/>
      </dsp:txXfrm>
    </dsp:sp>
    <dsp:sp modelId="{B91EE8ED-9CF5-4779-87D3-A29568431C0A}">
      <dsp:nvSpPr>
        <dsp:cNvPr id="0" name=""/>
        <dsp:cNvSpPr/>
      </dsp:nvSpPr>
      <dsp:spPr>
        <a:xfrm>
          <a:off x="4338" y="1868358"/>
          <a:ext cx="8884600" cy="177682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(9) ทรัพย์สินของมูลนิธิหรือองค์การหรือสถานสาธารณกุศล ตามที่ </a:t>
          </a:r>
          <a:r>
            <a:rPr lang="th-TH" sz="4000" b="1" kern="1200" dirty="0" err="1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รมว.กค</a:t>
          </a: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. กำหนด โดยมิได้หาผลประโยชน์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91075" y="1955095"/>
        <a:ext cx="8711126" cy="1603350"/>
      </dsp:txXfrm>
    </dsp:sp>
    <dsp:sp modelId="{EC0FE877-DE26-4E63-B923-3C41C80DBCB1}">
      <dsp:nvSpPr>
        <dsp:cNvPr id="0" name=""/>
        <dsp:cNvSpPr/>
      </dsp:nvSpPr>
      <dsp:spPr>
        <a:xfrm>
          <a:off x="4338" y="3734024"/>
          <a:ext cx="8884600" cy="1776824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(10) ทรัพย์สินของเอกชนเฉพาะส่วนที่ยินยอมให้  ทางราชการจัดใช้เพื่อสาธารณประโยชน์</a:t>
          </a:r>
          <a:endParaRPr lang="th-TH" sz="4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91075" y="3820761"/>
        <a:ext cx="8711126" cy="16033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6C7CE-EE6A-4E4F-A34A-8971CFA23E4A}">
      <dsp:nvSpPr>
        <dsp:cNvPr id="0" name=""/>
        <dsp:cNvSpPr/>
      </dsp:nvSpPr>
      <dsp:spPr>
        <a:xfrm>
          <a:off x="4331" y="2409"/>
          <a:ext cx="8869865" cy="1590323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kern="120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(11) ทรัพย์ส่วนกลางที่มีไว้หรือเพื่อใช้ประโยชน์ร่วมกันตามกฎหมายว่าด้วยอาคารชุด </a:t>
          </a:r>
          <a:endParaRPr lang="th-TH" sz="4800" kern="120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964" y="80042"/>
        <a:ext cx="8714599" cy="1435057"/>
      </dsp:txXfrm>
    </dsp:sp>
    <dsp:sp modelId="{42F54330-B9A1-49A8-A231-9B0BC5774789}">
      <dsp:nvSpPr>
        <dsp:cNvPr id="0" name=""/>
        <dsp:cNvSpPr/>
      </dsp:nvSpPr>
      <dsp:spPr>
        <a:xfrm>
          <a:off x="4331" y="1672249"/>
          <a:ext cx="8869865" cy="1590323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(12) ที่ดินอันเป็นสาธารณูปโภคตามกฎหมายว่าด้วยการจัดสรรที่ดิน</a:t>
          </a:r>
          <a:endParaRPr lang="th-TH" sz="48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964" y="1749882"/>
        <a:ext cx="8714599" cy="1435057"/>
      </dsp:txXfrm>
    </dsp:sp>
    <dsp:sp modelId="{9D2AD8DD-5B40-46DF-A4D3-11DB4A21AACE}">
      <dsp:nvSpPr>
        <dsp:cNvPr id="0" name=""/>
        <dsp:cNvSpPr/>
      </dsp:nvSpPr>
      <dsp:spPr>
        <a:xfrm>
          <a:off x="4331" y="3342088"/>
          <a:ext cx="8869865" cy="1590323"/>
        </a:xfrm>
        <a:prstGeom prst="roundRect">
          <a:avLst/>
        </a:prstGeom>
        <a:solidFill>
          <a:schemeClr val="accent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(13) ทรัพย์สินตามที่กำหนดในพระราชกฤษฎีกา</a:t>
          </a:r>
          <a:endParaRPr lang="th-TH" sz="48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81964" y="3419721"/>
        <a:ext cx="8714599" cy="143505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B30B1-9388-4705-84E9-1AAA24C8B60A}">
      <dsp:nvSpPr>
        <dsp:cNvPr id="0" name=""/>
        <dsp:cNvSpPr/>
      </dsp:nvSpPr>
      <dsp:spPr>
        <a:xfrm>
          <a:off x="2857" y="271891"/>
          <a:ext cx="2786062" cy="11144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1. ที่ดิน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2857" y="271891"/>
        <a:ext cx="2786062" cy="1114425"/>
      </dsp:txXfrm>
    </dsp:sp>
    <dsp:sp modelId="{1BE604DF-F097-4334-9909-C7D8E2236C04}">
      <dsp:nvSpPr>
        <dsp:cNvPr id="0" name=""/>
        <dsp:cNvSpPr/>
      </dsp:nvSpPr>
      <dsp:spPr>
        <a:xfrm>
          <a:off x="2857" y="1386316"/>
          <a:ext cx="2786062" cy="28547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000" b="1" kern="1200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ทุนทรัพย์ของที่ดิน</a:t>
          </a:r>
          <a:endParaRPr lang="th-TH" sz="3000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2857" y="1386316"/>
        <a:ext cx="2786062" cy="2854799"/>
      </dsp:txXfrm>
    </dsp:sp>
    <dsp:sp modelId="{F29817B3-C66C-402D-A2E6-657F02D254BA}">
      <dsp:nvSpPr>
        <dsp:cNvPr id="0" name=""/>
        <dsp:cNvSpPr/>
      </dsp:nvSpPr>
      <dsp:spPr>
        <a:xfrm>
          <a:off x="3178968" y="271891"/>
          <a:ext cx="2786062" cy="11144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2. ที่ดินที่มี            สิ่งปลูกสร้าง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3178968" y="271891"/>
        <a:ext cx="2786062" cy="1114425"/>
      </dsp:txXfrm>
    </dsp:sp>
    <dsp:sp modelId="{71D31921-2CEA-4A47-81C3-2F39192125F3}">
      <dsp:nvSpPr>
        <dsp:cNvPr id="0" name=""/>
        <dsp:cNvSpPr/>
      </dsp:nvSpPr>
      <dsp:spPr>
        <a:xfrm>
          <a:off x="3178968" y="1386316"/>
          <a:ext cx="2786062" cy="28547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000" b="1" kern="1200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ทุนทรัพย์ของที่ดิน และราคาประเมิน  ทุนทรัพย์ของ      สิ่งปลูกสร้างรวมกัน</a:t>
          </a:r>
          <a:endParaRPr lang="th-TH" sz="3000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3178968" y="1386316"/>
        <a:ext cx="2786062" cy="2854799"/>
      </dsp:txXfrm>
    </dsp:sp>
    <dsp:sp modelId="{F2E1E853-8A23-4556-9C1A-9D67C0B0BE48}">
      <dsp:nvSpPr>
        <dsp:cNvPr id="0" name=""/>
        <dsp:cNvSpPr/>
      </dsp:nvSpPr>
      <dsp:spPr>
        <a:xfrm>
          <a:off x="6355080" y="271891"/>
          <a:ext cx="2786062" cy="11144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000" b="1" kern="1200" dirty="0" smtClean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rPr>
            <a:t>3. ห้องชุด</a:t>
          </a:r>
          <a:endParaRPr lang="th-TH" sz="3000" kern="1200" dirty="0">
            <a:solidFill>
              <a:schemeClr val="accent4">
                <a:lumMod val="50000"/>
              </a:schemeClr>
            </a:solidFill>
            <a:latin typeface="TH SarabunIT๙" pitchFamily="34" charset="-34"/>
            <a:cs typeface="TH SarabunIT๙" pitchFamily="34" charset="-34"/>
          </a:endParaRPr>
        </a:p>
      </dsp:txBody>
      <dsp:txXfrm>
        <a:off x="6355080" y="271891"/>
        <a:ext cx="2786062" cy="1114425"/>
      </dsp:txXfrm>
    </dsp:sp>
    <dsp:sp modelId="{312B7097-0C9D-4BDD-9775-D704701A9154}">
      <dsp:nvSpPr>
        <dsp:cNvPr id="0" name=""/>
        <dsp:cNvSpPr/>
      </dsp:nvSpPr>
      <dsp:spPr>
        <a:xfrm>
          <a:off x="6355080" y="1386316"/>
          <a:ext cx="2786062" cy="28547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3000" b="1" kern="1200" dirty="0" smtClean="0">
              <a:latin typeface="TH SarabunIT๙" pitchFamily="34" charset="-34"/>
              <a:cs typeface="TH SarabunIT๙" pitchFamily="34" charset="-34"/>
            </a:rPr>
            <a:t>ราคาประเมิน      ทุนทรัพย์ห้องชุด</a:t>
          </a:r>
          <a:endParaRPr lang="th-TH" sz="3000" kern="1200" dirty="0">
            <a:latin typeface="TH SarabunIT๙" pitchFamily="34" charset="-34"/>
            <a:cs typeface="TH SarabunIT๙" pitchFamily="34" charset="-34"/>
          </a:endParaRPr>
        </a:p>
      </dsp:txBody>
      <dsp:txXfrm>
        <a:off x="6355080" y="1386316"/>
        <a:ext cx="2786062" cy="2854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0.01573</cdr:x>
      <cdr:y>0.04692</cdr:y>
    </cdr:from>
    <cdr:to>
      <cdr:x>0.1845</cdr:x>
      <cdr:y>0.11731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9700" y="266700"/>
          <a:ext cx="1498600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หน่วย </a:t>
          </a:r>
          <a:r>
            <a:rPr lang="en-US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: </a:t>
          </a:r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ล้านบาท</a:t>
          </a:r>
          <a:endParaRPr lang="th-TH" sz="2000" b="1" dirty="0">
            <a:solidFill>
              <a:schemeClr val="accent4">
                <a:lumMod val="50000"/>
              </a:schemeClr>
            </a:solidFill>
            <a:effectLst/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0.01714</cdr:x>
      <cdr:y>0.03737</cdr:y>
    </cdr:from>
    <cdr:to>
      <cdr:x>0.18571</cdr:x>
      <cdr:y>0.10562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2400" y="219045"/>
          <a:ext cx="1498600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1pPr>
          <a:lvl2pPr marL="4572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2pPr>
          <a:lvl3pPr marL="9144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3pPr>
          <a:lvl4pPr marL="13716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4pPr>
          <a:lvl5pPr marL="1828800" algn="ctr" rtl="0" fontAlgn="base">
            <a:spcBef>
              <a:spcPct val="0"/>
            </a:spcBef>
            <a:spcAft>
              <a:spcPct val="0"/>
            </a:spcAft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5pPr>
          <a:lvl6pPr marL="2286000" algn="l" defTabSz="914400" rtl="0" eaLnBrk="1" latinLnBrk="0" hangingPunct="1"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6pPr>
          <a:lvl7pPr marL="2743200" algn="l" defTabSz="914400" rtl="0" eaLnBrk="1" latinLnBrk="0" hangingPunct="1"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7pPr>
          <a:lvl8pPr marL="3200400" algn="l" defTabSz="914400" rtl="0" eaLnBrk="1" latinLnBrk="0" hangingPunct="1"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8pPr>
          <a:lvl9pPr marL="3657600" algn="l" defTabSz="914400" rtl="0" eaLnBrk="1" latinLnBrk="0" hangingPunct="1">
            <a:defRPr sz="1400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  <a:cs typeface="+mn-cs"/>
            </a:defRPr>
          </a:lvl9pPr>
        </a:lstStyle>
        <a:p xmlns:a="http://schemas.openxmlformats.org/drawingml/2006/main"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หน่วย </a:t>
          </a:r>
          <a:r>
            <a:rPr lang="en-US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: </a:t>
          </a:r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ล้านบาท</a:t>
          </a:r>
          <a:endParaRPr lang="th-TH" sz="2000" b="1" dirty="0">
            <a:solidFill>
              <a:schemeClr val="accent4">
                <a:lumMod val="50000"/>
              </a:schemeClr>
            </a:solidFill>
            <a:effectLst/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0.01991</cdr:x>
      <cdr:y>0.04679</cdr:y>
    </cdr:from>
    <cdr:to>
      <cdr:x>0.18772</cdr:x>
      <cdr:y>0.11697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7777" y="270881"/>
          <a:ext cx="1498615" cy="40638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หน่วย </a:t>
          </a:r>
          <a:r>
            <a:rPr lang="en-US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: </a:t>
          </a:r>
          <a:r>
            <a:rPr lang="th-TH" sz="2000" b="1" dirty="0" smtClean="0">
              <a:solidFill>
                <a:schemeClr val="accent4">
                  <a:lumMod val="50000"/>
                </a:schemeClr>
              </a:solidFill>
              <a:effectLst/>
              <a:latin typeface="Angsana New" pitchFamily="18" charset="-34"/>
              <a:cs typeface="Angsana New" pitchFamily="18" charset="-34"/>
            </a:rPr>
            <a:t>ล้านบาท</a:t>
          </a:r>
          <a:endParaRPr lang="th-TH" sz="2000" b="1" dirty="0">
            <a:solidFill>
              <a:schemeClr val="accent4">
                <a:lumMod val="50000"/>
              </a:schemeClr>
            </a:solidFill>
            <a:effectLst/>
            <a:latin typeface="Angsana New" pitchFamily="18" charset="-34"/>
            <a:cs typeface="Angsana New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fld id="{AB93C15F-12D9-4254-B4FD-334B0F63AAC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2106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</a:defRPr>
            </a:lvl1pPr>
          </a:lstStyle>
          <a:p>
            <a:fld id="{F80589AF-AEAA-4E3E-9594-5A11EE06936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9322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8EE2873E-F548-45CC-8EA9-EE08C72DD53B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1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Angsana New" pitchFamily="18" charset="-34"/>
                <a:cs typeface="Angsana New" pitchFamily="18" charset="-34"/>
              </a:rPr>
              <a:t>	</a:t>
            </a:r>
            <a:endParaRPr lang="th-TH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1A3B4544-1244-465B-9FA5-3B4F18519BF2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10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th-TH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9F10061E-B2C6-40B1-BB0D-5EDEEF6BD01B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11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th-TH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05062133-2B61-4293-9A90-D7332E71C6EC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26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solidFill>
                <a:srgbClr val="FFFF66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09F6E5D4-C79D-4F70-81DD-01E1C5B17B23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48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524625"/>
            <a:ext cx="21336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en-US" altLang="ko-KR"/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3452813" y="6494463"/>
            <a:ext cx="2895600" cy="152400"/>
          </a:xfrm>
        </p:spPr>
        <p:txBody>
          <a:bodyPr/>
          <a:lstStyle>
            <a:lvl1pPr algn="ctr">
              <a:defRPr sz="1400" b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en-US" altLang="zh-CN"/>
              <a:t>www.wondershare.com</a:t>
            </a:r>
            <a:endParaRPr lang="en-US" altLang="ko-KR"/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black">
          <a:xfrm>
            <a:off x="7469010" y="6121413"/>
            <a:ext cx="11528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400" b="1">
                <a:effectLst/>
                <a:latin typeface="Verdana" pitchFamily="34" charset="0"/>
              </a:rPr>
              <a:t>LOGO</a:t>
            </a:r>
          </a:p>
        </p:txBody>
      </p:sp>
      <p:sp>
        <p:nvSpPr>
          <p:cNvPr id="13489" name="Rectangle 177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20717" y="1757364"/>
            <a:ext cx="6821487" cy="1470025"/>
          </a:xfrm>
        </p:spPr>
        <p:txBody>
          <a:bodyPr/>
          <a:lstStyle>
            <a:lvl1pPr algn="ctr">
              <a:defRPr sz="3600">
                <a:solidFill>
                  <a:srgbClr val="013B41"/>
                </a:solidFill>
              </a:defRPr>
            </a:lvl1pPr>
          </a:lstStyle>
          <a:p>
            <a:pPr lvl="0"/>
            <a:r>
              <a:rPr lang="th-TH" altLang="zh-CN" noProof="0" smtClean="0"/>
              <a:t>คลิกเพื่อแก้ไขลักษณะชื่อเรื่องต้นแบบ</a:t>
            </a:r>
            <a:endParaRPr lang="zh-CN" alt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251289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040563" y="128588"/>
            <a:ext cx="1993900" cy="56356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058868" y="128588"/>
            <a:ext cx="5829300" cy="56356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722624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th-TH" noProof="0" smtClean="0"/>
              <a:t>Click to edit Master title style</a:t>
            </a:r>
          </a:p>
        </p:txBody>
      </p:sp>
      <p:sp>
        <p:nvSpPr>
          <p:cNvPr id="3809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th-TH" noProof="0" smtClean="0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h-TH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h-TH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86BEE119-231C-45EA-842A-3FB4346F0A92}" type="slidenum">
              <a:rPr lang="en-US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45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91333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120748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1058863" y="1209675"/>
            <a:ext cx="3484562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95832" y="1209675"/>
            <a:ext cx="3484563" cy="4554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24620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16267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230373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882895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873379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924630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black">
          <a:xfrm>
            <a:off x="1185863" y="128588"/>
            <a:ext cx="7848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 smtClean="0"/>
              <a:t>คลิกเพื่อแก้ไขลักษณะชื่อเรื่องต้นแบบ</a:t>
            </a:r>
            <a:endParaRPr lang="en-US" altLang="ko-KR" smtClean="0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58865" y="1209675"/>
            <a:ext cx="7121525" cy="455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7806" y="6365875"/>
            <a:ext cx="1946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600" b="1">
                <a:effectLst/>
                <a:latin typeface="+mn-lt"/>
              </a:defRPr>
            </a:lvl1pPr>
          </a:lstStyle>
          <a:p>
            <a:r>
              <a:rPr lang="en-US" altLang="ko-KR"/>
              <a:t>Company 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80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u"/>
        <a:defRPr sz="2000" b="1">
          <a:solidFill>
            <a:schemeClr val="fol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60000"/>
        <a:buFont typeface="Wingdings" pitchFamily="2" charset="2"/>
        <a:buChar char="n"/>
        <a:defRPr sz="14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7186" y="1595923"/>
            <a:ext cx="7848600" cy="1446212"/>
          </a:xfrm>
          <a:solidFill>
            <a:srgbClr val="FF7C80"/>
          </a:solidFill>
        </p:spPr>
        <p:txBody>
          <a:bodyPr anchor="t"/>
          <a:lstStyle/>
          <a:p>
            <a:pPr algn="ctr" eaLnBrk="1" hangingPunct="1"/>
            <a:r>
              <a:rPr lang="th-TH" sz="50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ภาษีที่ดินและสิ่งปลูกสร้าง</a:t>
            </a:r>
            <a:br>
              <a:rPr lang="th-TH" sz="5000" b="1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</a:br>
            <a:endParaRPr lang="th-TH" sz="5000" b="1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75" name="object 5"/>
          <p:cNvSpPr>
            <a:spLocks noChangeArrowheads="1"/>
          </p:cNvSpPr>
          <p:nvPr/>
        </p:nvSpPr>
        <p:spPr bwMode="auto">
          <a:xfrm>
            <a:off x="0" y="3965575"/>
            <a:ext cx="1728788" cy="20542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  <p:sp>
        <p:nvSpPr>
          <p:cNvPr id="3076" name="object 6"/>
          <p:cNvSpPr>
            <a:spLocks noChangeArrowheads="1"/>
          </p:cNvSpPr>
          <p:nvPr/>
        </p:nvSpPr>
        <p:spPr bwMode="auto">
          <a:xfrm>
            <a:off x="1403350" y="3965575"/>
            <a:ext cx="1644650" cy="20542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  <p:sp>
        <p:nvSpPr>
          <p:cNvPr id="3077" name="object 7"/>
          <p:cNvSpPr>
            <a:spLocks noChangeArrowheads="1"/>
          </p:cNvSpPr>
          <p:nvPr/>
        </p:nvSpPr>
        <p:spPr bwMode="auto">
          <a:xfrm>
            <a:off x="2890838" y="3962400"/>
            <a:ext cx="1752600" cy="20574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  <p:sp>
        <p:nvSpPr>
          <p:cNvPr id="3078" name="object 8"/>
          <p:cNvSpPr>
            <a:spLocks noChangeArrowheads="1"/>
          </p:cNvSpPr>
          <p:nvPr/>
        </p:nvSpPr>
        <p:spPr bwMode="auto">
          <a:xfrm>
            <a:off x="4310063" y="3962400"/>
            <a:ext cx="1701800" cy="20574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  <p:sp>
        <p:nvSpPr>
          <p:cNvPr id="3079" name="object 9"/>
          <p:cNvSpPr>
            <a:spLocks noChangeArrowheads="1"/>
          </p:cNvSpPr>
          <p:nvPr/>
        </p:nvSpPr>
        <p:spPr bwMode="auto">
          <a:xfrm>
            <a:off x="5783263" y="3965575"/>
            <a:ext cx="2284412" cy="205422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  <p:sp>
        <p:nvSpPr>
          <p:cNvPr id="3080" name="object 10"/>
          <p:cNvSpPr>
            <a:spLocks noChangeArrowheads="1"/>
          </p:cNvSpPr>
          <p:nvPr/>
        </p:nvSpPr>
        <p:spPr bwMode="auto">
          <a:xfrm>
            <a:off x="7329488" y="3962400"/>
            <a:ext cx="1814512" cy="205740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h-TH" sz="1800" smtClean="0">
              <a:solidFill>
                <a:srgbClr val="000000"/>
              </a:solidFill>
              <a:effectLst/>
              <a:latin typeface="Tahom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8178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000918"/>
              </p:ext>
            </p:extLst>
          </p:nvPr>
        </p:nvGraphicFramePr>
        <p:xfrm>
          <a:off x="457200" y="2189477"/>
          <a:ext cx="8294688" cy="3193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122" name="ตัวแทนหมายเลขภาพนิ่ง 5"/>
          <p:cNvSpPr>
            <a:spLocks noGrp="1"/>
          </p:cNvSpPr>
          <p:nvPr>
            <p:ph type="sldNum" sz="quarter" idx="4294967295"/>
          </p:nvPr>
        </p:nvSpPr>
        <p:spPr>
          <a:xfrm>
            <a:off x="7239000" y="6243638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0271FF0F-89F2-4AF1-9D01-F96AA40391B5}" type="slidenum">
              <a:rPr lang="en-US" sz="1400">
                <a:solidFill>
                  <a:srgbClr val="000000"/>
                </a:solidFill>
              </a:rPr>
              <a:pPr eaLnBrk="1" hangingPunct="1"/>
              <a:t>10</a:t>
            </a:fld>
            <a:endParaRPr lang="th-TH" sz="1400">
              <a:solidFill>
                <a:srgbClr val="000000"/>
              </a:solidFill>
            </a:endParaRPr>
          </a:p>
        </p:txBody>
      </p:sp>
      <p:pic>
        <p:nvPicPr>
          <p:cNvPr id="5124" name="Picture 3" descr="j00893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308" y="4852212"/>
            <a:ext cx="1817688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914400" y="642889"/>
            <a:ext cx="7391400" cy="930275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500" b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ผู้มีหน้าที่เสียภาษี</a:t>
            </a:r>
          </a:p>
        </p:txBody>
      </p:sp>
    </p:spTree>
    <p:extLst>
      <p:ext uri="{BB962C8B-B14F-4D97-AF65-F5344CB8AC3E}">
        <p14:creationId xmlns:p14="http://schemas.microsoft.com/office/powerpoint/2010/main" val="373572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1376509"/>
              </p:ext>
            </p:extLst>
          </p:nvPr>
        </p:nvGraphicFramePr>
        <p:xfrm>
          <a:off x="176981" y="2560638"/>
          <a:ext cx="8849032" cy="2544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1066800" y="746125"/>
            <a:ext cx="7315200" cy="930275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500" b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หน่วยงานจัดเก็บภาษี</a:t>
            </a:r>
          </a:p>
        </p:txBody>
      </p:sp>
    </p:spTree>
    <p:extLst>
      <p:ext uri="{BB962C8B-B14F-4D97-AF65-F5344CB8AC3E}">
        <p14:creationId xmlns:p14="http://schemas.microsoft.com/office/powerpoint/2010/main" val="130286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68477"/>
              </p:ext>
            </p:extLst>
          </p:nvPr>
        </p:nvGraphicFramePr>
        <p:xfrm>
          <a:off x="132732" y="1444871"/>
          <a:ext cx="8864397" cy="5059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66800" y="318433"/>
            <a:ext cx="7315200" cy="861774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ทรัพย์สินที่ได้รับการยกเว้น (๑)</a:t>
            </a:r>
          </a:p>
        </p:txBody>
      </p:sp>
    </p:spTree>
    <p:extLst>
      <p:ext uri="{BB962C8B-B14F-4D97-AF65-F5344CB8AC3E}">
        <p14:creationId xmlns:p14="http://schemas.microsoft.com/office/powerpoint/2010/main" val="21358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6692349"/>
              </p:ext>
            </p:extLst>
          </p:nvPr>
        </p:nvGraphicFramePr>
        <p:xfrm>
          <a:off x="103239" y="1489593"/>
          <a:ext cx="8937522" cy="4955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318433"/>
            <a:ext cx="7315200" cy="861774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ทรัพย์สินที่ได้รับการยกเว้น (๒)</a:t>
            </a:r>
          </a:p>
        </p:txBody>
      </p:sp>
    </p:spTree>
    <p:extLst>
      <p:ext uri="{BB962C8B-B14F-4D97-AF65-F5344CB8AC3E}">
        <p14:creationId xmlns:p14="http://schemas.microsoft.com/office/powerpoint/2010/main" val="14407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823319"/>
              </p:ext>
            </p:extLst>
          </p:nvPr>
        </p:nvGraphicFramePr>
        <p:xfrm>
          <a:off x="126795" y="1588089"/>
          <a:ext cx="8899217" cy="4827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318433"/>
            <a:ext cx="7315200" cy="861774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ทรัพย์สินที่ได้รับการยกเว้น (๓)</a:t>
            </a:r>
          </a:p>
        </p:txBody>
      </p:sp>
    </p:spTree>
    <p:extLst>
      <p:ext uri="{BB962C8B-B14F-4D97-AF65-F5344CB8AC3E}">
        <p14:creationId xmlns:p14="http://schemas.microsoft.com/office/powerpoint/2010/main" val="427628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381618"/>
              </p:ext>
            </p:extLst>
          </p:nvPr>
        </p:nvGraphicFramePr>
        <p:xfrm>
          <a:off x="132735" y="1196975"/>
          <a:ext cx="8893278" cy="551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170953"/>
            <a:ext cx="7315200" cy="861774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ทรัพย์สินที่ได้รับการยกเว้น (๔)</a:t>
            </a:r>
          </a:p>
        </p:txBody>
      </p:sp>
    </p:spTree>
    <p:extLst>
      <p:ext uri="{BB962C8B-B14F-4D97-AF65-F5344CB8AC3E}">
        <p14:creationId xmlns:p14="http://schemas.microsoft.com/office/powerpoint/2010/main" val="83247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6417389"/>
              </p:ext>
            </p:extLst>
          </p:nvPr>
        </p:nvGraphicFramePr>
        <p:xfrm>
          <a:off x="132735" y="1592822"/>
          <a:ext cx="8878529" cy="4934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66800" y="318433"/>
            <a:ext cx="7315200" cy="861774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5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ทรัพย์สินที่ได้รับการยกเว้น (๕)</a:t>
            </a:r>
          </a:p>
        </p:txBody>
      </p:sp>
    </p:spTree>
    <p:extLst>
      <p:ext uri="{BB962C8B-B14F-4D97-AF65-F5344CB8AC3E}">
        <p14:creationId xmlns:p14="http://schemas.microsoft.com/office/powerpoint/2010/main" val="14202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777621"/>
            <a:ext cx="6523038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tx1"/>
                </a:solidFill>
                <a:latin typeface="TH SarabunPSK" pitchFamily="34" charset="-34"/>
                <a:cs typeface="DilleniaUPC" pitchFamily="18" charset="-34"/>
              </a:rPr>
              <a:t>ฐานภาษีที่ดินและสิ่งปลูกสร้าง</a:t>
            </a:r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3" name="ตัวแทนเนื้อหา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922477"/>
              </p:ext>
            </p:extLst>
          </p:nvPr>
        </p:nvGraphicFramePr>
        <p:xfrm>
          <a:off x="0" y="2035277"/>
          <a:ext cx="9144000" cy="4513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502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33488" y="286680"/>
            <a:ext cx="676592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tx1"/>
                </a:solidFill>
                <a:latin typeface="TH SarabunPSK" pitchFamily="34" charset="-34"/>
                <a:cs typeface="DilleniaUPC" pitchFamily="18" charset="-34"/>
              </a:rPr>
              <a:t>อัตราภาษีที่ดินและสิ่งปลูกสร้าง (1)</a:t>
            </a:r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3" name="ตัวแทนเนื้อหา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8067781"/>
              </p:ext>
            </p:extLst>
          </p:nvPr>
        </p:nvGraphicFramePr>
        <p:xfrm>
          <a:off x="132735" y="1519084"/>
          <a:ext cx="8878529" cy="4947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ลูกศรขวา 1"/>
          <p:cNvSpPr/>
          <p:nvPr/>
        </p:nvSpPr>
        <p:spPr bwMode="auto">
          <a:xfrm>
            <a:off x="5088193" y="2580968"/>
            <a:ext cx="398207" cy="235974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7" name="ลูกศรขวา 6"/>
          <p:cNvSpPr/>
          <p:nvPr/>
        </p:nvSpPr>
        <p:spPr bwMode="auto">
          <a:xfrm>
            <a:off x="5869858" y="2271252"/>
            <a:ext cx="353961" cy="132735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8" name="ลูกศรขวา 7"/>
          <p:cNvSpPr/>
          <p:nvPr/>
        </p:nvSpPr>
        <p:spPr bwMode="auto">
          <a:xfrm>
            <a:off x="5707627" y="2197510"/>
            <a:ext cx="457200" cy="23597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11" name="ลูกศรขวา 10"/>
          <p:cNvSpPr/>
          <p:nvPr/>
        </p:nvSpPr>
        <p:spPr bwMode="auto">
          <a:xfrm>
            <a:off x="6258223" y="6066406"/>
            <a:ext cx="457200" cy="23597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12" name="ลูกศรขวา 11"/>
          <p:cNvSpPr/>
          <p:nvPr/>
        </p:nvSpPr>
        <p:spPr bwMode="auto">
          <a:xfrm>
            <a:off x="5314351" y="4842322"/>
            <a:ext cx="457200" cy="23597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13" name="ลูกศรขวา 12"/>
          <p:cNvSpPr/>
          <p:nvPr/>
        </p:nvSpPr>
        <p:spPr bwMode="auto">
          <a:xfrm>
            <a:off x="5786287" y="3515002"/>
            <a:ext cx="457200" cy="23597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498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41425" y="404664"/>
            <a:ext cx="6757988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tx1"/>
                </a:solidFill>
                <a:latin typeface="TH SarabunPSK" pitchFamily="34" charset="-34"/>
                <a:cs typeface="DilleniaUPC" pitchFamily="18" charset="-34"/>
              </a:rPr>
              <a:t>อัตราภาษีที่ดินและสิ่งปลูกสร้าง (2)</a:t>
            </a:r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2630248"/>
              </p:ext>
            </p:extLst>
          </p:nvPr>
        </p:nvGraphicFramePr>
        <p:xfrm>
          <a:off x="468313" y="2060848"/>
          <a:ext cx="842486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166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01600"/>
            <a:ext cx="7848600" cy="609600"/>
          </a:xfrm>
        </p:spPr>
        <p:txBody>
          <a:bodyPr/>
          <a:lstStyle/>
          <a:p>
            <a:pPr algn="ctr"/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หัวข้อการบรรยาย</a:t>
            </a:r>
            <a:endParaRPr lang="zh-CN" altLang="en-US" sz="45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304799" y="1173384"/>
            <a:ext cx="8417169" cy="5109424"/>
          </a:xfrm>
        </p:spPr>
        <p:txBody>
          <a:bodyPr/>
          <a:lstStyle/>
          <a:p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โครงสร้างรายได้ของ </a:t>
            </a:r>
            <a:r>
              <a:rPr lang="th-TH" altLang="zh-CN" sz="3800" dirty="0" err="1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อปท</a:t>
            </a: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</a:t>
            </a:r>
          </a:p>
          <a:p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ข้อมูลรายได้ </a:t>
            </a:r>
            <a:r>
              <a:rPr lang="th-TH" altLang="zh-CN" sz="3800" dirty="0" err="1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อปท</a:t>
            </a: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</a:t>
            </a:r>
          </a:p>
          <a:p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หลักการและสาระสำคัญของร่าง พ.ร.บ.ภาษีที่ดินและ      </a:t>
            </a:r>
            <a:b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</a:b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 สิ่งปลูกสร้าง พ.ศ. ....</a:t>
            </a:r>
            <a:endParaRPr lang="en-US" altLang="zh-CN" sz="3800" dirty="0">
              <a:solidFill>
                <a:srgbClr val="002A7E"/>
              </a:solidFill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  <a:p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แนวทางการเตรียมความพร้อมรองรับการจัดเก็บภาษีที่ดิน</a:t>
            </a:r>
            <a:b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</a:b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 และสิ่งปลูกสร้างของ </a:t>
            </a:r>
            <a:r>
              <a:rPr lang="th-TH" altLang="zh-CN" sz="3800" dirty="0" err="1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สถ</a:t>
            </a: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 </a:t>
            </a:r>
            <a:r>
              <a:rPr lang="th-TH" altLang="zh-CN" sz="3800" dirty="0" err="1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สถจ</a:t>
            </a: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 และ </a:t>
            </a:r>
            <a:r>
              <a:rPr lang="th-TH" altLang="zh-CN" sz="3800" dirty="0" err="1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อปท</a:t>
            </a:r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</a:t>
            </a:r>
          </a:p>
          <a:p>
            <a:r>
              <a:rPr lang="th-TH" altLang="zh-CN" sz="3800" dirty="0" smtClean="0">
                <a:solidFill>
                  <a:srgbClr val="002A7E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แผนดำเนินการเตรียมความพร้อม</a:t>
            </a:r>
          </a:p>
          <a:p>
            <a:pPr marL="457200" lvl="1" indent="0">
              <a:buNone/>
            </a:pPr>
            <a:endParaRPr lang="en-US" altLang="ko-KR" dirty="0">
              <a:solidFill>
                <a:srgbClr val="002A7E"/>
              </a:solidFill>
              <a:ea typeface="굴림" pitchFamily="34" charset="-127"/>
            </a:endParaRPr>
          </a:p>
          <a:p>
            <a:endParaRPr lang="zh-CN" altLang="en-US" dirty="0">
              <a:solidFill>
                <a:srgbClr val="002A7E"/>
              </a:solidFill>
              <a:ea typeface="굴림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441980"/>
            <a:ext cx="684212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tx1"/>
                </a:solidFill>
                <a:latin typeface="TH SarabunPSK" pitchFamily="34" charset="-34"/>
                <a:cs typeface="DilleniaUPC" pitchFamily="18" charset="-34"/>
              </a:rPr>
              <a:t>อัตราภาษีที่ดินและสิ่งปลูกสร้าง (3)</a:t>
            </a:r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0249084"/>
              </p:ext>
            </p:extLst>
          </p:nvPr>
        </p:nvGraphicFramePr>
        <p:xfrm>
          <a:off x="117987" y="1725567"/>
          <a:ext cx="9026013" cy="49849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33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772127"/>
            <a:ext cx="71278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tx1"/>
                </a:solidFill>
                <a:latin typeface="TH SarabunPSK" pitchFamily="34" charset="-34"/>
                <a:cs typeface="DilleniaUPC" pitchFamily="18" charset="-34"/>
              </a:rPr>
              <a:t>อัตราภาษีที่ดินและสิ่งปลูกสร้าง (4)</a:t>
            </a:r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53408"/>
              </p:ext>
            </p:extLst>
          </p:nvPr>
        </p:nvGraphicFramePr>
        <p:xfrm>
          <a:off x="176981" y="2708424"/>
          <a:ext cx="8834283" cy="3220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660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01600"/>
            <a:ext cx="7848600" cy="609600"/>
          </a:xfrm>
        </p:spPr>
        <p:txBody>
          <a:bodyPr/>
          <a:lstStyle/>
          <a:p>
            <a:pPr algn="ctr"/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ร่าง พ.ร.บ.ภาษีที่ดินและสิ่งปลูกสร้าง พ.ศ. ....</a:t>
            </a:r>
            <a:endParaRPr lang="zh-CN" altLang="en-US" sz="45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80" name="สี่เหลี่ยมผืนผ้า 50179"/>
          <p:cNvSpPr/>
          <p:nvPr/>
        </p:nvSpPr>
        <p:spPr bwMode="auto">
          <a:xfrm>
            <a:off x="3458308" y="3669329"/>
            <a:ext cx="5685692" cy="30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81" name="สี่เหลี่ยมผืนผ้า 50180"/>
          <p:cNvSpPr/>
          <p:nvPr/>
        </p:nvSpPr>
        <p:spPr bwMode="auto">
          <a:xfrm>
            <a:off x="3458308" y="3906533"/>
            <a:ext cx="4536830" cy="230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4" name="สี่เหลี่ยมผืนผ้า 5"/>
          <p:cNvSpPr>
            <a:spLocks noChangeArrowheads="1"/>
          </p:cNvSpPr>
          <p:nvPr/>
        </p:nvSpPr>
        <p:spPr bwMode="auto">
          <a:xfrm>
            <a:off x="695325" y="6427788"/>
            <a:ext cx="9672638" cy="180975"/>
          </a:xfrm>
          <a:prstGeom prst="rect">
            <a:avLst/>
          </a:prstGeom>
          <a:solidFill>
            <a:srgbClr val="4C26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58863" y="1995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058863" y="2452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800" smtClean="0">
                <a:solidFill>
                  <a:srgbClr val="4D4D4D"/>
                </a:solidFill>
                <a:effectLst/>
                <a:latin typeface="Arial" pitchFamily="34" charset="0"/>
                <a:cs typeface="Angsana New" pitchFamily="18" charset="-34"/>
              </a:rPr>
              <a:t/>
            </a:r>
            <a:br>
              <a:rPr lang="en-US" sz="800" smtClean="0">
                <a:solidFill>
                  <a:srgbClr val="4D4D4D"/>
                </a:solidFill>
                <a:effectLst/>
                <a:latin typeface="Arial" pitchFamily="34" charset="0"/>
                <a:cs typeface="Angsana New" pitchFamily="18" charset="-34"/>
              </a:rPr>
            </a:br>
            <a:endParaRPr lang="en-US" sz="2800" smtClean="0">
              <a:solidFill>
                <a:srgbClr val="4D4D4D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algn="l" eaLnBrk="0" hangingPunct="0"/>
            <a:endParaRPr lang="en-US" sz="2800" smtClean="0">
              <a:solidFill>
                <a:srgbClr val="4D4D4D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58863" y="2909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tabLst>
                <a:tab pos="201613" algn="l"/>
              </a:tabLst>
            </a:pPr>
            <a:endParaRPr lang="en-US" sz="2800" smtClean="0">
              <a:solidFill>
                <a:srgbClr val="4D4D4D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algn="l" eaLnBrk="0" hangingPunct="0">
              <a:tabLst>
                <a:tab pos="201613" algn="l"/>
              </a:tabLst>
            </a:pPr>
            <a:r>
              <a:rPr lang="en-US" sz="2800" smtClean="0">
                <a:solidFill>
                  <a:srgbClr val="4D4D4D"/>
                </a:solidFill>
                <a:effectLst/>
                <a:latin typeface="Arial" pitchFamily="34" charset="0"/>
                <a:cs typeface="Angsana New" pitchFamily="18" charset="-34"/>
              </a:rPr>
              <a:t/>
            </a:r>
            <a:br>
              <a:rPr lang="en-US" sz="2800" smtClean="0">
                <a:solidFill>
                  <a:srgbClr val="4D4D4D"/>
                </a:solidFill>
                <a:effectLst/>
                <a:latin typeface="Arial" pitchFamily="34" charset="0"/>
                <a:cs typeface="Angsana New" pitchFamily="18" charset="-34"/>
              </a:rPr>
            </a:br>
            <a:endParaRPr lang="en-US" sz="2800" smtClean="0">
              <a:solidFill>
                <a:srgbClr val="4D4D4D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6830"/>
            <a:ext cx="9144000" cy="613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4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40379"/>
              </p:ext>
            </p:extLst>
          </p:nvPr>
        </p:nvGraphicFramePr>
        <p:xfrm>
          <a:off x="250723" y="2197791"/>
          <a:ext cx="8686800" cy="3554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431" y="659515"/>
            <a:ext cx="7848600" cy="948051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การลดและการยกเว้นภาษี (1)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012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0482503"/>
              </p:ext>
            </p:extLst>
          </p:nvPr>
        </p:nvGraphicFramePr>
        <p:xfrm>
          <a:off x="250723" y="1961822"/>
          <a:ext cx="8686800" cy="4497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431" y="659515"/>
            <a:ext cx="7848600" cy="948051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การลดและการยกเว้นภาษี (2)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704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ัวแทนเนื้อหา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247766"/>
              </p:ext>
            </p:extLst>
          </p:nvPr>
        </p:nvGraphicFramePr>
        <p:xfrm>
          <a:off x="250723" y="1961822"/>
          <a:ext cx="8686800" cy="4497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431" y="659515"/>
            <a:ext cx="7848600" cy="948051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การลดและการยกเว้นภาษี (3)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014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4087161524"/>
              </p:ext>
            </p:extLst>
          </p:nvPr>
        </p:nvGraphicFramePr>
        <p:xfrm>
          <a:off x="265471" y="1681325"/>
          <a:ext cx="8652981" cy="4660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9660" y="501445"/>
            <a:ext cx="8304213" cy="8898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4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คณะกรรมการภาษีที่ดินและสิ่งปลูกสร้างประจำจังหวัด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14746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533400" y="526032"/>
            <a:ext cx="8304213" cy="1007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4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คณะกรรมการภาษีที่ดินและสิ่งปลูกสร้างประจำจังหวัด (ต่อ)</a:t>
            </a:r>
          </a:p>
        </p:txBody>
      </p:sp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1801420231"/>
              </p:ext>
            </p:extLst>
          </p:nvPr>
        </p:nvGraphicFramePr>
        <p:xfrm>
          <a:off x="766917" y="1666573"/>
          <a:ext cx="7846142" cy="4395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390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672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การลดและการยกเว้นภาษี (4)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1148789"/>
              </p:ext>
            </p:extLst>
          </p:nvPr>
        </p:nvGraphicFramePr>
        <p:xfrm>
          <a:off x="103239" y="1755058"/>
          <a:ext cx="8908026" cy="4866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980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11" y="0"/>
            <a:ext cx="8390021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12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76200" y="2590800"/>
            <a:ext cx="2514600" cy="1828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09600" y="2819400"/>
            <a:ext cx="1905000" cy="158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รายได้ที่รัฐ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จัดเก็บแล้ว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จัดสรรหรือ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แบ่งให้</a:t>
            </a: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3124200" y="5167313"/>
            <a:ext cx="2743200" cy="1081087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3048000" y="1295400"/>
            <a:ext cx="3124200" cy="9906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6477000" y="2667000"/>
            <a:ext cx="2579688" cy="1828800"/>
          </a:xfrm>
          <a:prstGeom prst="ellipse">
            <a:avLst/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3048000" y="2895600"/>
            <a:ext cx="2971800" cy="161448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2800" smtClean="0">
              <a:solidFill>
                <a:srgbClr val="FF0000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048000" y="1371600"/>
            <a:ext cx="3048000" cy="85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eaLnBrk="0" hangingPunct="0">
              <a:lnSpc>
                <a:spcPct val="75000"/>
              </a:lnSpc>
            </a:pPr>
            <a:r>
              <a:rPr lang="th-TH" b="1" dirty="0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รายได้ท้องถิ่น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dirty="0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      จัดเก็บเอง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895600" y="3352800"/>
            <a:ext cx="3276600" cy="8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25000"/>
              </a:spcBef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รายได้องค์กรปกครองส่วนท้องถิ่น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971800" y="5486400"/>
            <a:ext cx="28194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eaLnBrk="0" hangingPunct="0">
              <a:lnSpc>
                <a:spcPct val="75000"/>
              </a:lnSpc>
            </a:pPr>
            <a:r>
              <a:rPr lang="th-TH" sz="3600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๔.</a:t>
            </a: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รายได้อื่น ๆ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629400" y="2819400"/>
            <a:ext cx="2362200" cy="158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  เงินอุดหนุน 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  จากรัฐ และ 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  การถ่ายโอน</a:t>
            </a:r>
          </a:p>
          <a:p>
            <a:pPr algn="l" eaLnBrk="0" hangingPunct="0">
              <a:lnSpc>
                <a:spcPct val="75000"/>
              </a:lnSpc>
            </a:pPr>
            <a:r>
              <a:rPr lang="th-TH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   ภารกิจ</a:t>
            </a:r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4267200" y="2362200"/>
            <a:ext cx="609600" cy="442913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6096000" y="3262313"/>
            <a:ext cx="304800" cy="762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2667000" y="3186113"/>
            <a:ext cx="304800" cy="838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4191000" y="4633913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 sz="3200" smtClean="0">
              <a:solidFill>
                <a:prstClr val="black"/>
              </a:solidFill>
              <a:effectLst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1828800" y="381000"/>
            <a:ext cx="5715000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th-TH" sz="3600" b="1" dirty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  โครงสร้าง</a:t>
            </a:r>
            <a:r>
              <a:rPr lang="th-TH" sz="3600" b="1" dirty="0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รายได้ของ </a:t>
            </a:r>
            <a:r>
              <a:rPr lang="th-TH" sz="3600" b="1" dirty="0" err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อปท</a:t>
            </a:r>
            <a:r>
              <a:rPr lang="th-TH" sz="3600" b="1" dirty="0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.</a:t>
            </a:r>
            <a:endParaRPr lang="th-TH" sz="3600" b="1" dirty="0">
              <a:solidFill>
                <a:schemeClr val="bg2">
                  <a:lumMod val="10000"/>
                </a:schemeClr>
              </a:solidFill>
              <a:effectLst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643688" y="3200400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l" eaLnBrk="0" hangingPunct="0">
              <a:spcBef>
                <a:spcPct val="50000"/>
              </a:spcBef>
            </a:pPr>
            <a:r>
              <a:rPr lang="th-TH" sz="4000" b="1" smtClean="0">
                <a:solidFill>
                  <a:schemeClr val="bg2">
                    <a:lumMod val="10000"/>
                  </a:scheme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๓.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8575" y="3200400"/>
            <a:ext cx="685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l" eaLnBrk="0" hangingPunct="0">
              <a:spcBef>
                <a:spcPct val="50000"/>
              </a:spcBef>
            </a:pPr>
            <a:r>
              <a:rPr lang="th-TH" sz="4000" b="1" smtClean="0">
                <a:solidFill>
                  <a:schemeClr val="bg2">
                    <a:lumMod val="10000"/>
                  </a:schemeClr>
                </a:solidFill>
                <a:effectLst/>
                <a:ea typeface="+mn-ea"/>
              </a:rPr>
              <a:t>๒.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3276600" y="1371600"/>
            <a:ext cx="457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pPr algn="l" eaLnBrk="0" hangingPunct="0">
              <a:spcBef>
                <a:spcPct val="50000"/>
              </a:spcBef>
            </a:pPr>
            <a:r>
              <a:rPr lang="th-TH" sz="4000" b="1" dirty="0" smtClean="0">
                <a:solidFill>
                  <a:schemeClr val="bg2">
                    <a:lumMod val="10000"/>
                  </a:schemeClr>
                </a:solidFill>
                <a:effectLst/>
                <a:ea typeface="+mn-ea"/>
              </a:rPr>
              <a:t>๑.</a:t>
            </a:r>
          </a:p>
        </p:txBody>
      </p:sp>
    </p:spTree>
    <p:extLst>
      <p:ext uri="{BB962C8B-B14F-4D97-AF65-F5344CB8AC3E}">
        <p14:creationId xmlns:p14="http://schemas.microsoft.com/office/powerpoint/2010/main" val="354216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906245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accent4">
                    <a:lumMod val="50000"/>
                  </a:schemeClr>
                </a:solidFill>
                <a:latin typeface="TH SarabunPSK" pitchFamily="34" charset="-34"/>
                <a:cs typeface="DilleniaUPC" pitchFamily="18" charset="-34"/>
              </a:rPr>
              <a:t>ขั้นตอนการจัดเก็บภาษี (1) </a:t>
            </a:r>
            <a:endParaRPr lang="th-TH" sz="5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55887"/>
              </p:ext>
            </p:extLst>
          </p:nvPr>
        </p:nvGraphicFramePr>
        <p:xfrm>
          <a:off x="755650" y="2962506"/>
          <a:ext cx="8064500" cy="2287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042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764307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(2) </a:t>
            </a:r>
            <a:endParaRPr lang="th-TH" sz="54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903789"/>
              </p:ext>
            </p:extLst>
          </p:nvPr>
        </p:nvGraphicFramePr>
        <p:xfrm>
          <a:off x="353961" y="2348731"/>
          <a:ext cx="8466189" cy="3240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15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251591"/>
            <a:ext cx="6523038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(3)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8603558"/>
              </p:ext>
            </p:extLst>
          </p:nvPr>
        </p:nvGraphicFramePr>
        <p:xfrm>
          <a:off x="323850" y="1710813"/>
          <a:ext cx="8640763" cy="49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17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260351"/>
            <a:ext cx="6523037" cy="1022760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(4)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8984561"/>
              </p:ext>
            </p:extLst>
          </p:nvPr>
        </p:nvGraphicFramePr>
        <p:xfrm>
          <a:off x="176982" y="1666567"/>
          <a:ext cx="8790038" cy="4642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33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2259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(6)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457581"/>
              </p:ext>
            </p:extLst>
          </p:nvPr>
        </p:nvGraphicFramePr>
        <p:xfrm>
          <a:off x="132736" y="1758614"/>
          <a:ext cx="8881200" cy="4463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71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17283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(7)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6865495"/>
              </p:ext>
            </p:extLst>
          </p:nvPr>
        </p:nvGraphicFramePr>
        <p:xfrm>
          <a:off x="206477" y="1845246"/>
          <a:ext cx="8613673" cy="4392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7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402535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(8)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7750251"/>
              </p:ext>
            </p:extLst>
          </p:nvPr>
        </p:nvGraphicFramePr>
        <p:xfrm>
          <a:off x="235974" y="1912432"/>
          <a:ext cx="8657201" cy="4421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947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620291"/>
            <a:ext cx="6523037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ขั้นตอนการจัดเก็บภาษี (9) </a:t>
            </a:r>
            <a:endParaRPr lang="th-TH" sz="5000" b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3573710"/>
              </p:ext>
            </p:extLst>
          </p:nvPr>
        </p:nvGraphicFramePr>
        <p:xfrm>
          <a:off x="147484" y="1858297"/>
          <a:ext cx="8834284" cy="4498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339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27305" y="493302"/>
            <a:ext cx="8207375" cy="1025790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การประเมิน และการชำระภาษี (1)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4172090"/>
              </p:ext>
            </p:extLst>
          </p:nvPr>
        </p:nvGraphicFramePr>
        <p:xfrm>
          <a:off x="294969" y="1755049"/>
          <a:ext cx="8598310" cy="4866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826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7809" y="832505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การประเมินและการชำระ (2)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7484902"/>
              </p:ext>
            </p:extLst>
          </p:nvPr>
        </p:nvGraphicFramePr>
        <p:xfrm>
          <a:off x="294969" y="2580957"/>
          <a:ext cx="8450822" cy="3141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825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4F4CE803-6B07-4DE8-A2B2-A5958D40355C}" type="slidenum">
              <a:rPr lang="en-US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4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1360488" y="1539875"/>
            <a:ext cx="67706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H="1">
            <a:off x="1360488" y="1539875"/>
            <a:ext cx="6350" cy="312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316427" name="Text Box 11"/>
          <p:cNvSpPr txBox="1">
            <a:spLocks noChangeArrowheads="1"/>
          </p:cNvSpPr>
          <p:nvPr/>
        </p:nvSpPr>
        <p:spPr bwMode="auto">
          <a:xfrm>
            <a:off x="150813" y="2844800"/>
            <a:ext cx="2305050" cy="34893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lnSpc>
                <a:spcPct val="90000"/>
              </a:lnSpc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- ภาษีโรงเรือนและที่ดิน</a:t>
            </a:r>
          </a:p>
          <a:p>
            <a:pPr algn="l" eaLnBrk="0" hangingPunct="0">
              <a:lnSpc>
                <a:spcPct val="90000"/>
              </a:lnSpc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- ภาษีบำรุงท้องที่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ภาษีป้าย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อากรฆ่าสัตว์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ภาษีน้ำมัน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ภาษียาสูบ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ค่าธรรมเนียมผู้เข้าพักโรงแรม</a:t>
            </a:r>
          </a:p>
        </p:txBody>
      </p:sp>
      <p:sp>
        <p:nvSpPr>
          <p:cNvPr id="316447" name="Rectangle 31"/>
          <p:cNvSpPr>
            <a:spLocks noChangeArrowheads="1"/>
          </p:cNvSpPr>
          <p:nvPr/>
        </p:nvSpPr>
        <p:spPr bwMode="auto">
          <a:xfrm>
            <a:off x="207963" y="1843088"/>
            <a:ext cx="2114550" cy="727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th-TH" sz="2500" b="1">
                <a:solidFill>
                  <a:srgbClr val="1F497D">
                    <a:lumMod val="50000"/>
                  </a:srgb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รายได้จัดเก็บเอง</a:t>
            </a:r>
          </a:p>
          <a:p>
            <a:pPr eaLnBrk="0" hangingPunct="0">
              <a:lnSpc>
                <a:spcPct val="80000"/>
              </a:lnSpc>
              <a:defRPr/>
            </a:pPr>
            <a:endParaRPr lang="th-TH" sz="2500" b="1">
              <a:solidFill>
                <a:srgbClr val="1F497D">
                  <a:lumMod val="50000"/>
                </a:srgbClr>
              </a:solidFill>
              <a:effectLst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316455" name="Rectangle 39"/>
          <p:cNvSpPr>
            <a:spLocks noChangeArrowheads="1"/>
          </p:cNvSpPr>
          <p:nvPr/>
        </p:nvSpPr>
        <p:spPr bwMode="auto">
          <a:xfrm>
            <a:off x="2513013" y="1843088"/>
            <a:ext cx="1957387" cy="727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th-TH" sz="2500" b="1">
                <a:solidFill>
                  <a:srgbClr val="1F497D">
                    <a:lumMod val="50000"/>
                  </a:srgb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รายได้รัฐจัดเก็บและจัดสรรให้</a:t>
            </a:r>
          </a:p>
        </p:txBody>
      </p:sp>
      <p:sp>
        <p:nvSpPr>
          <p:cNvPr id="316456" name="Text Box 40"/>
          <p:cNvSpPr txBox="1">
            <a:spLocks noChangeArrowheads="1"/>
          </p:cNvSpPr>
          <p:nvPr/>
        </p:nvSpPr>
        <p:spPr bwMode="auto">
          <a:xfrm>
            <a:off x="2598738" y="2865438"/>
            <a:ext cx="2330450" cy="34274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lnSpc>
                <a:spcPct val="90000"/>
              </a:lnSpc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- ภาษีมูลค่าเพิ่ม 1ใน9</a:t>
            </a:r>
          </a:p>
          <a:p>
            <a:pPr algn="l" eaLnBrk="0" hangingPunct="0">
              <a:lnSpc>
                <a:spcPct val="90000"/>
              </a:lnSpc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- ภาษีธุรกิจเฉพาะ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ภาษีสุรา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ภาษีสรรพสามิต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ค่าธรรมเนียมจดทะเบียนสิทธินิติกรรมที่ดิน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ค่าภาคหลวงแร่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ค่าภาคหลวงปิโตรเลียม</a:t>
            </a:r>
          </a:p>
        </p:txBody>
      </p:sp>
      <p:sp>
        <p:nvSpPr>
          <p:cNvPr id="316458" name="Rectangle 42"/>
          <p:cNvSpPr>
            <a:spLocks noChangeArrowheads="1"/>
          </p:cNvSpPr>
          <p:nvPr/>
        </p:nvSpPr>
        <p:spPr bwMode="auto">
          <a:xfrm>
            <a:off x="4745038" y="1843088"/>
            <a:ext cx="2159000" cy="727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th-TH" sz="2500" b="1" dirty="0">
                <a:solidFill>
                  <a:srgbClr val="1F497D">
                    <a:lumMod val="50000"/>
                  </a:srgb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รายได้รัฐแบ่งเพิ่มให้</a:t>
            </a:r>
          </a:p>
          <a:p>
            <a:pPr eaLnBrk="0" hangingPunct="0">
              <a:lnSpc>
                <a:spcPct val="80000"/>
              </a:lnSpc>
              <a:defRPr/>
            </a:pPr>
            <a:endParaRPr lang="th-TH" sz="2500" b="1" dirty="0">
              <a:solidFill>
                <a:srgbClr val="1F497D">
                  <a:lumMod val="50000"/>
                </a:srgbClr>
              </a:solidFill>
              <a:effectLst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316459" name="Text Box 43"/>
          <p:cNvSpPr txBox="1">
            <a:spLocks noChangeArrowheads="1"/>
          </p:cNvSpPr>
          <p:nvPr/>
        </p:nvSpPr>
        <p:spPr bwMode="auto">
          <a:xfrm>
            <a:off x="5056188" y="2894013"/>
            <a:ext cx="1873250" cy="1776412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lnSpc>
                <a:spcPct val="90000"/>
              </a:lnSpc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- ภาษีมูลค่าเพิ่มตาม พ.ร.บ. กำหนด</a:t>
            </a:r>
            <a:r>
              <a:rPr lang="th-TH" altLang="zh-CN" sz="2300" b="1" dirty="0" smtClean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แผนฯ</a:t>
            </a:r>
            <a:endParaRPr lang="th-TH" altLang="zh-CN" sz="2300" b="1" dirty="0">
              <a:solidFill>
                <a:prstClr val="black"/>
              </a:solidFill>
              <a:effectLst/>
              <a:latin typeface="TH SarabunIT๙" pitchFamily="34" charset="-34"/>
              <a:ea typeface="宋体"/>
              <a:cs typeface="TH SarabunIT๙" pitchFamily="34" charset="-34"/>
            </a:endParaRPr>
          </a:p>
        </p:txBody>
      </p:sp>
      <p:sp>
        <p:nvSpPr>
          <p:cNvPr id="316461" name="Text Box 45"/>
          <p:cNvSpPr txBox="1">
            <a:spLocks noChangeArrowheads="1"/>
          </p:cNvSpPr>
          <p:nvPr/>
        </p:nvSpPr>
        <p:spPr bwMode="auto">
          <a:xfrm>
            <a:off x="7105650" y="2876550"/>
            <a:ext cx="1885950" cy="134461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เงินอุดหนุนทั่วไป</a:t>
            </a:r>
          </a:p>
          <a:p>
            <a:pPr algn="l" eaLnBrk="0" hangingPunct="0">
              <a:lnSpc>
                <a:spcPct val="90000"/>
              </a:lnSpc>
              <a:buFontTx/>
              <a:buChar char="-"/>
              <a:defRPr/>
            </a:pPr>
            <a:r>
              <a:rPr lang="th-TH" altLang="zh-CN" sz="2300" b="1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 </a:t>
            </a:r>
            <a:r>
              <a:rPr lang="th-TH" altLang="zh-CN" sz="2300" b="1" spc="-90" dirty="0">
                <a:solidFill>
                  <a:prstClr val="black"/>
                </a:solidFill>
                <a:effectLst/>
                <a:latin typeface="TH SarabunIT๙" pitchFamily="34" charset="-34"/>
                <a:ea typeface="宋体"/>
                <a:cs typeface="TH SarabunIT๙" pitchFamily="34" charset="-34"/>
              </a:rPr>
              <a:t>เงินอุดหนุนเฉพาะกิจ</a:t>
            </a:r>
          </a:p>
        </p:txBody>
      </p:sp>
      <p:sp>
        <p:nvSpPr>
          <p:cNvPr id="316463" name="Rectangle 47"/>
          <p:cNvSpPr>
            <a:spLocks noChangeArrowheads="1"/>
          </p:cNvSpPr>
          <p:nvPr/>
        </p:nvSpPr>
        <p:spPr bwMode="auto">
          <a:xfrm>
            <a:off x="7150100" y="1843088"/>
            <a:ext cx="1800225" cy="727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th-TH" sz="2500" b="1">
                <a:solidFill>
                  <a:srgbClr val="1F497D">
                    <a:lumMod val="50000"/>
                  </a:srgbClr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เงินอุดหนุน</a:t>
            </a:r>
          </a:p>
          <a:p>
            <a:pPr eaLnBrk="0" hangingPunct="0">
              <a:lnSpc>
                <a:spcPct val="80000"/>
              </a:lnSpc>
              <a:defRPr/>
            </a:pPr>
            <a:endParaRPr lang="th-TH" sz="2500" b="1">
              <a:solidFill>
                <a:srgbClr val="1F497D">
                  <a:lumMod val="50000"/>
                </a:srgbClr>
              </a:solidFill>
              <a:effectLst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5134" name="Line 49"/>
          <p:cNvSpPr>
            <a:spLocks noChangeShapeType="1"/>
          </p:cNvSpPr>
          <p:nvPr/>
        </p:nvSpPr>
        <p:spPr bwMode="auto">
          <a:xfrm flipH="1">
            <a:off x="3448050" y="1539875"/>
            <a:ext cx="6350" cy="312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35" name="Line 50"/>
          <p:cNvSpPr>
            <a:spLocks noChangeShapeType="1"/>
          </p:cNvSpPr>
          <p:nvPr/>
        </p:nvSpPr>
        <p:spPr bwMode="auto">
          <a:xfrm flipH="1">
            <a:off x="5824538" y="1539875"/>
            <a:ext cx="6350" cy="312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36" name="Line 51"/>
          <p:cNvSpPr>
            <a:spLocks noChangeShapeType="1"/>
          </p:cNvSpPr>
          <p:nvPr/>
        </p:nvSpPr>
        <p:spPr bwMode="auto">
          <a:xfrm flipH="1">
            <a:off x="8129588" y="1539875"/>
            <a:ext cx="6350" cy="312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37" name="Line 53"/>
          <p:cNvSpPr>
            <a:spLocks noChangeShapeType="1"/>
          </p:cNvSpPr>
          <p:nvPr/>
        </p:nvSpPr>
        <p:spPr bwMode="auto">
          <a:xfrm flipH="1">
            <a:off x="1287463" y="2547938"/>
            <a:ext cx="6350" cy="312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38" name="Line 54"/>
          <p:cNvSpPr>
            <a:spLocks noChangeShapeType="1"/>
          </p:cNvSpPr>
          <p:nvPr/>
        </p:nvSpPr>
        <p:spPr bwMode="auto">
          <a:xfrm flipH="1">
            <a:off x="3519488" y="2533650"/>
            <a:ext cx="6350" cy="312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39" name="Line 55"/>
          <p:cNvSpPr>
            <a:spLocks noChangeShapeType="1"/>
          </p:cNvSpPr>
          <p:nvPr/>
        </p:nvSpPr>
        <p:spPr bwMode="auto">
          <a:xfrm flipH="1">
            <a:off x="5922963" y="2563813"/>
            <a:ext cx="6350" cy="312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5140" name="Line 56"/>
          <p:cNvSpPr>
            <a:spLocks noChangeShapeType="1"/>
          </p:cNvSpPr>
          <p:nvPr/>
        </p:nvSpPr>
        <p:spPr bwMode="auto">
          <a:xfrm flipH="1">
            <a:off x="8115300" y="2547938"/>
            <a:ext cx="6350" cy="3127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l" eaLnBrk="0" hangingPunct="0"/>
            <a:endParaRPr lang="th-TH" sz="2800">
              <a:solidFill>
                <a:prstClr val="black"/>
              </a:solidFill>
              <a:effectLst/>
              <a:latin typeface="Arial" charset="0"/>
              <a:ea typeface="+mn-ea"/>
              <a:cs typeface="Angsana New" pitchFamily="18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4062" y="269631"/>
            <a:ext cx="7666892" cy="6309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500" b="1" dirty="0" smtClean="0">
                <a:solidFill>
                  <a:schemeClr val="tx1"/>
                </a:solidFill>
              </a:rPr>
              <a:t>โครงสร้างรายได้ของ </a:t>
            </a:r>
            <a:r>
              <a:rPr lang="th-TH" sz="3500" b="1" dirty="0" err="1" smtClean="0">
                <a:solidFill>
                  <a:schemeClr val="tx1"/>
                </a:solidFill>
              </a:rPr>
              <a:t>อปท</a:t>
            </a:r>
            <a:r>
              <a:rPr lang="th-TH" sz="3500" b="1" dirty="0" smtClean="0">
                <a:solidFill>
                  <a:schemeClr val="tx1"/>
                </a:solidFill>
              </a:rPr>
              <a:t>.</a:t>
            </a:r>
            <a:endParaRPr lang="th-TH" sz="3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92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1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16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7" grpId="0" animBg="1"/>
      <p:bldP spid="316447" grpId="0" animBg="1"/>
      <p:bldP spid="316455" grpId="0" animBg="1"/>
      <p:bldP spid="316456" grpId="0" animBg="1"/>
      <p:bldP spid="316458" grpId="0" animBg="1"/>
      <p:bldP spid="316459" grpId="0" animBg="1"/>
      <p:bldP spid="316461" grpId="0" animBg="1"/>
      <p:bldP spid="31646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43316"/>
            <a:ext cx="8207375" cy="898788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ภาษีค้างชำระ (1)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221022"/>
              </p:ext>
            </p:extLst>
          </p:nvPr>
        </p:nvGraphicFramePr>
        <p:xfrm>
          <a:off x="205866" y="1734089"/>
          <a:ext cx="8712200" cy="4537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931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1074"/>
            <a:ext cx="8207375" cy="937290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ภาษีค้างชำระ (2)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5292561"/>
              </p:ext>
            </p:extLst>
          </p:nvPr>
        </p:nvGraphicFramePr>
        <p:xfrm>
          <a:off x="205866" y="1386348"/>
          <a:ext cx="8712200" cy="5191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705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24384"/>
            <a:ext cx="8207375" cy="829229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ภาษีค้างชำระ (3)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9284061"/>
              </p:ext>
            </p:extLst>
          </p:nvPr>
        </p:nvGraphicFramePr>
        <p:xfrm>
          <a:off x="176981" y="1681316"/>
          <a:ext cx="8804787" cy="4288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07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01577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เบี้ยปรับและเงินเพิ่ม (1) 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1756618"/>
              </p:ext>
            </p:extLst>
          </p:nvPr>
        </p:nvGraphicFramePr>
        <p:xfrm>
          <a:off x="162233" y="1666570"/>
          <a:ext cx="8819536" cy="5058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700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86829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เบี้ยปรับและเงินเพิ่ม (2) 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099100"/>
              </p:ext>
            </p:extLst>
          </p:nvPr>
        </p:nvGraphicFramePr>
        <p:xfrm>
          <a:off x="147484" y="1707734"/>
          <a:ext cx="8834283" cy="4897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424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67844"/>
            <a:ext cx="8207375" cy="959520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เบี้ยปรับและเงินเพิ่ม (3) 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9998335"/>
              </p:ext>
            </p:extLst>
          </p:nvPr>
        </p:nvGraphicFramePr>
        <p:xfrm>
          <a:off x="179388" y="1622333"/>
          <a:ext cx="8817128" cy="488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030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4"/>
            <a:ext cx="8207375" cy="937290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การคัดค้านและการอุทธรณ์ภาษี (1) 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170788"/>
              </p:ext>
            </p:extLst>
          </p:nvPr>
        </p:nvGraphicFramePr>
        <p:xfrm>
          <a:off x="250825" y="1989138"/>
          <a:ext cx="8569325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892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การคัดค้านและการอุทธรณ์ภาษี (2) 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389196"/>
              </p:ext>
            </p:extLst>
          </p:nvPr>
        </p:nvGraphicFramePr>
        <p:xfrm>
          <a:off x="250825" y="2210358"/>
          <a:ext cx="8424863" cy="3438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005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ตัวแทนหมายเลขภาพนิ่ง 3"/>
          <p:cNvSpPr>
            <a:spLocks noGrp="1"/>
          </p:cNvSpPr>
          <p:nvPr>
            <p:ph type="sldNum" sz="quarter" idx="4294967295"/>
          </p:nvPr>
        </p:nvSpPr>
        <p:spPr>
          <a:xfrm>
            <a:off x="7239000" y="6243638"/>
            <a:ext cx="1905000" cy="45720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81734BC7-D128-4A9C-BF5B-F8C33BA1D0D3}" type="slidenum">
              <a:rPr lang="en-US" sz="1400">
                <a:solidFill>
                  <a:srgbClr val="000000"/>
                </a:solidFill>
              </a:rPr>
              <a:pPr eaLnBrk="1" hangingPunct="1"/>
              <a:t>48</a:t>
            </a:fld>
            <a:endParaRPr lang="th-TH" sz="1400">
              <a:solidFill>
                <a:srgbClr val="000000"/>
              </a:solidFill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381000" y="1916864"/>
            <a:ext cx="8659761" cy="386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533400" indent="-5334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	- ประกอบด้วย ผู้ว่าราชการจังหวัด  เป็นประธานกรรมการ 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เจ้าพนักงานที่ดินจังหวัด </a:t>
            </a:r>
            <a:r>
              <a:rPr lang="th-TH" sz="3500" b="1" dirty="0" err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ธนา</a:t>
            </a:r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รักษ์พื้นที่ </a:t>
            </a:r>
            <a:r>
              <a:rPr lang="th-TH" sz="3500" b="1" dirty="0" err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โยธาธิ</a:t>
            </a:r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การและผังเมืองจังหวัด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สรรพากรพื้นที่ที่ผู้ว่าราชการจังหวัดแต่งตั้ง ๑ คน ผู้แทนของผู้บริหาร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ของ </a:t>
            </a:r>
            <a:r>
              <a:rPr lang="th-TH" sz="3500" b="1" dirty="0" err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อปท</a:t>
            </a:r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. ในจังหวัดไม่เกิน ๒ คน ผู้ทรงคุณวุฒิซึ่งประธานกรรมการ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และกรรมการโดยตำแหน่งแต่งตั้งอีกจำนวนไม่เกิน ๒ คน 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ผู้ว่าราชการจังหวัดแต่งตั้งข้าราชการสังกัด </a:t>
            </a:r>
            <a:r>
              <a:rPr lang="th-TH" sz="3500" b="1" dirty="0" err="1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สถจ</a:t>
            </a:r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. เป็นเลขานุการและ</a:t>
            </a:r>
          </a:p>
          <a:p>
            <a:pPr algn="l" eaLnBrk="1" hangingPunct="1"/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ผู้ช่วยเลขานุการ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533400" y="825900"/>
            <a:ext cx="8304213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th-TH" sz="35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คณะกรรมการพิจารณาอุทธรณ์การประเมินภาษีประจำจังหวัด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54874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68181"/>
            <a:ext cx="8315325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5909" y="2462966"/>
            <a:ext cx="78461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th-TH" sz="4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rPr>
              <a:t>มีอำนาจสั่งไม่รับอุทธรณ์ ยกอุทธรณ์ เพิกถอนหรือแก้ไขการประเมินของ </a:t>
            </a:r>
            <a:r>
              <a:rPr lang="th-TH" sz="4000" b="1" dirty="0" err="1" smtClean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40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rPr>
              <a:t>. หรือให้ผู้อุทธรณ์ได้รับการลดหรือยกเว้นภาษีหรือได้คืนภาษี</a:t>
            </a:r>
          </a:p>
          <a:p>
            <a:pPr algn="l"/>
            <a:endParaRPr lang="th-TH" sz="4000" b="1" dirty="0">
              <a:solidFill>
                <a:schemeClr val="accent4">
                  <a:lumMod val="50000"/>
                </a:schemeClr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3665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4000" y="89877"/>
            <a:ext cx="8586544" cy="609600"/>
          </a:xfrm>
        </p:spPr>
        <p:txBody>
          <a:bodyPr/>
          <a:lstStyle/>
          <a:p>
            <a:pPr algn="ctr"/>
            <a:r>
              <a:rPr lang="th-TH" altLang="zh-CN" sz="40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ผลการจัดเก็บ</a:t>
            </a:r>
            <a:r>
              <a:rPr lang="th-TH" altLang="zh-CN" sz="4000" dirty="0" smtClean="0">
                <a:solidFill>
                  <a:srgbClr val="F2ACD9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ภาษีโรงเรือนและที่ดิน</a:t>
            </a:r>
            <a:r>
              <a:rPr lang="th-TH" altLang="zh-CN" sz="40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ของ </a:t>
            </a:r>
            <a:r>
              <a:rPr lang="th-TH" altLang="zh-CN" sz="4000" dirty="0" err="1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อปท</a:t>
            </a:r>
            <a:r>
              <a:rPr lang="th-TH" altLang="zh-CN" sz="40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 ย้อนหลัง 6 ปี</a:t>
            </a:r>
            <a:endParaRPr lang="zh-CN" altLang="en-US" sz="40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80" name="สี่เหลี่ยมผืนผ้า 50179"/>
          <p:cNvSpPr/>
          <p:nvPr/>
        </p:nvSpPr>
        <p:spPr bwMode="auto">
          <a:xfrm>
            <a:off x="3458308" y="3669329"/>
            <a:ext cx="5685692" cy="30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81" name="สี่เหลี่ยมผืนผ้า 50180"/>
          <p:cNvSpPr/>
          <p:nvPr/>
        </p:nvSpPr>
        <p:spPr bwMode="auto">
          <a:xfrm>
            <a:off x="3458308" y="3906533"/>
            <a:ext cx="4536830" cy="230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4000" y="1120745"/>
            <a:ext cx="149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solidFill>
                  <a:srgbClr val="404040">
                    <a:lumMod val="50000"/>
                  </a:srgbClr>
                </a:solidFill>
                <a:effectLst/>
                <a:latin typeface="Angsana New" pitchFamily="18" charset="-34"/>
                <a:cs typeface="Angsana New" pitchFamily="18" charset="-34"/>
              </a:rPr>
              <a:t>หน่วย </a:t>
            </a:r>
            <a:r>
              <a:rPr lang="en-US" sz="2000" b="1" dirty="0" smtClean="0">
                <a:solidFill>
                  <a:srgbClr val="404040">
                    <a:lumMod val="50000"/>
                  </a:srgbClr>
                </a:solidFill>
                <a:effectLst/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000" b="1" dirty="0" smtClean="0">
                <a:solidFill>
                  <a:srgbClr val="404040">
                    <a:lumMod val="50000"/>
                  </a:srgbClr>
                </a:solidFill>
                <a:effectLst/>
                <a:latin typeface="Angsana New" pitchFamily="18" charset="-34"/>
                <a:cs typeface="Angsana New" pitchFamily="18" charset="-34"/>
              </a:rPr>
              <a:t>ล้านบาท</a:t>
            </a:r>
            <a:endParaRPr lang="th-TH" sz="2000" b="1" dirty="0">
              <a:solidFill>
                <a:srgbClr val="404040">
                  <a:lumMod val="50000"/>
                </a:srgbClr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8" name="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66122"/>
              </p:ext>
            </p:extLst>
          </p:nvPr>
        </p:nvGraphicFramePr>
        <p:xfrm>
          <a:off x="114300" y="914400"/>
          <a:ext cx="8879634" cy="577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52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40781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การคัดค้านและการอุทธรณ์ภาษี (3)  </a:t>
            </a:r>
            <a:endParaRPr lang="th-TH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185767"/>
              </p:ext>
            </p:extLst>
          </p:nvPr>
        </p:nvGraphicFramePr>
        <p:xfrm>
          <a:off x="539750" y="2534099"/>
          <a:ext cx="8353425" cy="2952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371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7809" y="758765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คณะกรรมการวินิจฉัยภาษีที่ดินและสิ่งปลูกสร้าง (1)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0623461"/>
              </p:ext>
            </p:extLst>
          </p:nvPr>
        </p:nvGraphicFramePr>
        <p:xfrm>
          <a:off x="250825" y="2726539"/>
          <a:ext cx="8642452" cy="3054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04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07375" cy="1152525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imes New Roman" pitchFamily="18" charset="0"/>
                <a:cs typeface="DilleniaUPC" pitchFamily="18" charset="-34"/>
              </a:rPr>
              <a:t>คณะกรรมการวินิจฉัยภาษีที่ดินและสิ่งปลูกสร้าง (2)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graphicFrame>
        <p:nvGraphicFramePr>
          <p:cNvPr id="2" name="ตัวแทนเนื้อหา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9246043"/>
              </p:ext>
            </p:extLst>
          </p:nvPr>
        </p:nvGraphicFramePr>
        <p:xfrm>
          <a:off x="324461" y="2064768"/>
          <a:ext cx="8571483" cy="4188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30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07375" cy="998589"/>
          </a:xfrm>
          <a:solidFill>
            <a:srgbClr val="CCFFFF"/>
          </a:solidFill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5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บทเฉพาะกาล </a:t>
            </a:r>
            <a:endParaRPr lang="th-TH" sz="5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36026" y="1856129"/>
            <a:ext cx="8642451" cy="5429470"/>
            <a:chOff x="0" y="4858"/>
            <a:chExt cx="8642451" cy="3736941"/>
          </a:xfrm>
        </p:grpSpPr>
        <p:sp>
          <p:nvSpPr>
            <p:cNvPr id="6" name="สี่เหลี่ยมผืนผ้ามุมมน 5"/>
            <p:cNvSpPr/>
            <p:nvPr/>
          </p:nvSpPr>
          <p:spPr>
            <a:xfrm>
              <a:off x="0" y="4858"/>
              <a:ext cx="8642451" cy="3045102"/>
            </a:xfrm>
            <a:prstGeom prst="roundRect">
              <a:avLst/>
            </a:prstGeom>
            <a:solidFill>
              <a:schemeClr val="accent2">
                <a:lumMod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สี่เหลี่ยมผืนผ้ามุมมน 4"/>
            <p:cNvSpPr/>
            <p:nvPr/>
          </p:nvSpPr>
          <p:spPr>
            <a:xfrm>
              <a:off x="206426" y="452971"/>
              <a:ext cx="8302124" cy="32888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algn="thaiDist"/>
              <a:r>
                <a:rPr lang="en-US" sz="4000" b="1" kern="1200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-</a:t>
              </a:r>
              <a:r>
                <a:rPr lang="th-TH" sz="4000" b="1" kern="1200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 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บทบัญญัติแห่งกฎหมายว่าด้วยภาษีโรงเรือนและ</a:t>
              </a:r>
              <a:r>
                <a:rPr lang="th-TH" sz="40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ที่ดิน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และกฎหมายว่าด้วยภาษีบำรุงท้องที่ และ</a:t>
              </a:r>
              <a:r>
                <a:rPr lang="th-TH" sz="40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กฎหมาย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ว่าด้วยการกำหนดราคาปานกลางของที่ดิน</a:t>
              </a:r>
              <a:r>
                <a:rPr lang="th-TH" sz="40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สำหรับ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การประเมินภาษีบำรุงท้องที่ ซึ่งถูกยกเลิก</a:t>
              </a:r>
              <a:r>
                <a:rPr lang="th-TH" sz="40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โดยพ.ร.บ. 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นี้ ให้ใช้บังคับต่อไป กรณีภาษีที่ต้องเสีย</a:t>
              </a:r>
              <a:r>
                <a:rPr lang="th-TH" sz="40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หรือพึง</a:t>
              </a:r>
              <a:r>
                <a:rPr lang="th-TH" sz="4000" b="1" dirty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ชำระหรือค้างชำระ ก่อนวันที่ ๑ มกราคม พ.ศ. ....                  </a:t>
              </a:r>
            </a:p>
            <a:p>
              <a:pPr lvl="0"/>
              <a:endParaRPr lang="th-TH" sz="4000" b="1" dirty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endParaRPr>
            </a:p>
            <a:p>
              <a:endParaRPr lang="th-TH" sz="4400" b="1" dirty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endParaRPr>
            </a:p>
            <a:p>
              <a:pPr lvl="0"/>
              <a:r>
                <a:rPr lang="th-TH" sz="4400" b="1" dirty="0" smtClean="0">
                  <a:solidFill>
                    <a:schemeClr val="accent4">
                      <a:lumMod val="50000"/>
                    </a:schemeClr>
                  </a:solidFill>
                  <a:effectLst/>
                  <a:latin typeface="TH SarabunIT๙" pitchFamily="34" charset="-34"/>
                  <a:cs typeface="TH SarabunIT๙" pitchFamily="34" charset="-34"/>
                </a:rPr>
                <a:t> </a:t>
              </a:r>
              <a:endParaRPr lang="th-TH" sz="4400" b="1" dirty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  <p:sp>
        <p:nvSpPr>
          <p:cNvPr id="5" name="TextBox 4"/>
          <p:cNvSpPr txBox="1"/>
          <p:nvPr/>
        </p:nvSpPr>
        <p:spPr>
          <a:xfrm>
            <a:off x="825910" y="2418715"/>
            <a:ext cx="7831393" cy="9387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5500" b="1" dirty="0" smtClean="0">
                <a:solidFill>
                  <a:schemeClr val="accent4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แนวทางการเตรียมความพร้อม</a:t>
            </a:r>
            <a:endParaRPr lang="th-TH" sz="5500" b="1" dirty="0">
              <a:solidFill>
                <a:schemeClr val="accent4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7313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 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สถ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274238"/>
              </p:ext>
            </p:extLst>
          </p:nvPr>
        </p:nvGraphicFramePr>
        <p:xfrm>
          <a:off x="0" y="781665"/>
          <a:ext cx="9144000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Company Logo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5417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526722"/>
              </p:ext>
            </p:extLst>
          </p:nvPr>
        </p:nvGraphicFramePr>
        <p:xfrm>
          <a:off x="0" y="800433"/>
          <a:ext cx="9144000" cy="589427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34120"/>
                <a:gridCol w="6668018"/>
                <a:gridCol w="870931"/>
                <a:gridCol w="870931"/>
              </a:tblGrid>
              <a:tr h="14437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ชื่อกฎหมาย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 smtClean="0">
                          <a:effectLst/>
                        </a:rPr>
                        <a:t>เรื่อง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700">
                          <a:effectLst/>
                        </a:rPr>
                        <a:t>ผลการดำเนินการ</a:t>
                      </a:r>
                      <a:endParaRPr lang="en-US" sz="8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1695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ยกร่างแล้ว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อยู่ระหว่างดำเนินการ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571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กฎกระทรวง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๑. มาตรา ๑๒ เรื่อง การกำหนดส่วนลดหรือค่าใช้จ่ายกรณี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มอบหมายให้ส่วนราชการหรือหน่วยงานของรัฐรับชำระ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ภาษี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ที่ดินและสิ่ง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ปลูกสร้างแทน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๒. มาตรา ๓๔ เรื่อง การกำหนดหลักเกณฑ์พิจารณาการทำประโยชน์ตามควรแก่สภาพที่ดิน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6017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๓. มาตรา ๓๖ เรื่อง หลักเกณฑ์และวิธีการให้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ประกาศราคาประเมินทุนทรัพย์ของที่ดินและสิ่งปลูกสร้าง อัตราภาษีที่จัดเก็บ 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/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จำนวน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ภาษี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ที่ต้อง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ชำระ และรายละเอียดอื่นที่จำเป็นในการจัดเก็บภาษี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๔. มาตรา ๔๘ เรื่อง หลักเกณฑ์และวิธีการผ่อนชำระภาษีที่ดินและสิ่งปลูกสร้าง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54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ประกาศ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๕. มาตรา ๑๐ เรื่อง การให้สำนักงานที่ดินหรือสำนักงานที่ดินสาขาแจ้งการโอนที่ดินและสิ่งปลูกสร้างต่อ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770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๖. มาตรา ๒๖ เรื่อง แบบบัตรประจำตัวพนักงานสำรวจ (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สนช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.เพิ่มเติม)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๗. มาตรา ๒๘ เรื่อง การให้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จัดทำบัญชีรายการที่ดินและสิ่งปลูกสร้างและรายละเอียดอื่นๆ เพื่อใช้ในการประเมินภาษี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๘. มาตรา ๓๑ เรื่อง หลักเกณฑ์การแจ้งการเปลี่ยนแปลงการใช้ประโยชน์ในที่ดินหรือสิ่งปลูกสร้างต่อ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(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สนช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.เพิ่มเติม)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5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7605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๙. มาตรา ๓๑/๑ เรื่อง กำหนดวิธีการแจ้งประกาศระยะเวลาที่จะทำการสำรวจ การจัดส่งข้อมูลของผู้เสียภาษี การแจ้งผล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การ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</a:t>
                      </a:r>
                      <a:r>
                        <a:rPr lang="th-TH" sz="15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ตรวจสอบ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ความถูก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ต้องของ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บัญชีรายการที่ดินและสิ่งปลูกสร้างผ่านสื่ออิเล็กทรอนิกส์หรือด้วยวิธีการอื่นใด 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   (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สนช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.เพิ่มเติม)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5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๑๐. มาตรา ๔๐ เรื่อง การให้ </a:t>
                      </a:r>
                      <a:r>
                        <a:rPr lang="th-TH" sz="15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แจ้งการประเมินภาษีที่ดินและสิ่งปลูกสร้างและแบบประเมินภาษีที่ดินและสิ่งปลูกสร้าง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th-TH" sz="15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5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๑๑. มาตรา ๔๗ เรื่อง วิธีการชำระภาษีที่ดินและสิ่งปลูกสร้างผ่านทางธนาคารหรือโดยวิธีการอื่น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5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๑๒. มาตรา ๕๐ เรื่อง แบบคำร้องขอรับเงินภาษีคืน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>
                          <a:effectLst/>
                        </a:rPr>
                        <a:t> </a:t>
                      </a:r>
                      <a:endParaRPr lang="en-US" sz="15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  <a:tr h="3084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๑๓. มาตรา ๖๙ เรื่อง การยื่นแบบคัดค้านและการอุทธรณ์การประเมินภาษี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5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</a:tr>
            </a:tbl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130629"/>
            <a:ext cx="9144000" cy="457871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0"/>
              </a:spcAft>
            </a:pPr>
            <a:r>
              <a:rPr lang="th-TH" sz="2000" b="1" dirty="0">
                <a:solidFill>
                  <a:schemeClr val="accent4">
                    <a:lumMod val="50000"/>
                  </a:schemeClr>
                </a:solidFill>
                <a:effectLst/>
                <a:latin typeface="TH SarabunIT๙" pitchFamily="34" charset="-34"/>
                <a:cs typeface="TH SarabunIT๙" pitchFamily="34" charset="-34"/>
              </a:rPr>
              <a:t>กฎหมายลำดับรองที่กระทรวงมหาดไทยต้องดำเนินการตามร่างพระราชบัญญัติภาษีที่ดินและสิ่งปลูกสร้าง พ.ศ. ....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03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603187"/>
              </p:ext>
            </p:extLst>
          </p:nvPr>
        </p:nvGraphicFramePr>
        <p:xfrm>
          <a:off x="-1" y="800433"/>
          <a:ext cx="9144001" cy="428319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64048"/>
                <a:gridCol w="6644289"/>
                <a:gridCol w="867832"/>
                <a:gridCol w="867832"/>
              </a:tblGrid>
              <a:tr h="2429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ชื่อกฎหมาย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เรื่อง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</a:rPr>
                        <a:t>ผลการดำเนินการ</a:t>
                      </a:r>
                      <a:endParaRPr lang="en-US" sz="15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34388" marR="34388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377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ยกร่างแล้ว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อยู่ระหว่างดำเนินการ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5903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ระเบียบ</a:t>
                      </a:r>
                      <a:endParaRPr lang="en-US" sz="15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๑๔. มาตรา ๒๐ เรื่อง หลักเกณฑ์การคัดเลือกผู้แทนของนายกเทศมนตรี และผู้แทนของนายก </a:t>
                      </a:r>
                      <a:r>
                        <a:rPr lang="th-TH" sz="15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อบต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ร่วมเป็นคณะกรรมการภาษี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ที่ดินและสิ่งปลูกสร้างประจำจังหวัด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318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๑๕. มาตรา ๒๑ เรื่อง การแจ้งและการส่งเรื่องเกี่ยวกับคำปรึกษาหรือคำแนะนำเกี่ยวกับการจัดเก็บภาษีของ </a:t>
                      </a:r>
                      <a:r>
                        <a:rPr lang="th-TH" sz="15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402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๑๖. มาตรา ๒๒ เรื่อง การรวบรวมและจัดส่งข้อมูลการจัดเก็บภาษีให้ </a:t>
                      </a:r>
                      <a:r>
                        <a:rPr lang="th-TH" sz="15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กค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และ </a:t>
                      </a:r>
                      <a:r>
                        <a:rPr lang="th-TH" sz="15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กกถ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485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๑๗. มาตรา ๕๒ เรื่อง การลดหรือยกเว้นภาษีในเขตพื้นที่ที่ได้รับความเสียหายมาก หรือถูกทำลายให้เสื่อมสภาพด้วยเหตุ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อันพ้นวิสัยที่จะป้องกันได้โดยทั่วไป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728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๑๘. มาตรา ๕๓ เรื่อง การลดหรือยกเว้นภาษีในเขตพื้นที่ที่ได้รับความเสียหายหรือทำให้สิ่งปลูกสร้างถูกรื้อถอน หรือทำลาย หรือชำรุด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  เสียหายจนเป็นเหตุให้ต้องซ่อมแซมในส่วนสำคัญ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389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๑๙. มาตรา ๕๙ เรื่อง การยึดและอายัดทรัพย์สิน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  <a:tr h="4858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๒๐. มาตรา ๗๐ เรื่อง เกณฑ์การคัดเลือกผู้แทนของผู้บริหารท้องถิ่น </a:t>
                      </a:r>
                      <a:r>
                        <a:rPr lang="th-TH" sz="1500" b="1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 ในจังหวัดในคณะกรรมการวินิจฉัยอุทธรณ์การประเมิน</a:t>
                      </a:r>
                      <a:b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15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         ภาษีประจำจังหวัด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th-TH" sz="15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 </a:t>
                      </a:r>
                      <a:endParaRPr lang="en-US" sz="15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34388" marR="34388" marT="0" marB="0"/>
                </a:tc>
              </a:tr>
            </a:tbl>
          </a:graphicData>
        </a:graphic>
      </p:graphicFrame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108857"/>
            <a:ext cx="9144000" cy="47964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0"/>
              </a:spcAft>
            </a:pPr>
            <a:r>
              <a:rPr lang="th-TH" sz="2000" b="1" dirty="0">
                <a:solidFill>
                  <a:srgbClr val="404040">
                    <a:lumMod val="50000"/>
                  </a:srgbClr>
                </a:solidFill>
                <a:effectLst/>
                <a:latin typeface="TH SarabunIT๙" pitchFamily="34" charset="-34"/>
                <a:cs typeface="TH SarabunIT๙" pitchFamily="34" charset="-34"/>
              </a:rPr>
              <a:t>กฎหมายลำดับรองที่กระทรวงมหาดไทยต้องดำเนินการตามร่างพระราชบัญญัติภาษีที่ดินและสิ่งปลูกสร้าง พ.ศ. ....</a:t>
            </a:r>
            <a:endParaRPr lang="en-US" sz="2000" b="1" dirty="0">
              <a:solidFill>
                <a:srgbClr val="404040">
                  <a:lumMod val="50000"/>
                </a:srgbClr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482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3725969"/>
              </p:ext>
            </p:extLst>
          </p:nvPr>
        </p:nvGraphicFramePr>
        <p:xfrm>
          <a:off x="0" y="781665"/>
          <a:ext cx="9143999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สถ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 (ต่อ)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451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9448645"/>
              </p:ext>
            </p:extLst>
          </p:nvPr>
        </p:nvGraphicFramePr>
        <p:xfrm>
          <a:off x="0" y="781665"/>
          <a:ext cx="9143999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สถ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 (ต่อ)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271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01600"/>
            <a:ext cx="7848600" cy="609600"/>
          </a:xfrm>
        </p:spPr>
        <p:txBody>
          <a:bodyPr/>
          <a:lstStyle/>
          <a:p>
            <a:pPr algn="ctr"/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ผลการจัดเก็บ</a:t>
            </a:r>
            <a:r>
              <a:rPr lang="th-TH" altLang="zh-CN" sz="4500" dirty="0" smtClean="0">
                <a:solidFill>
                  <a:srgbClr val="EB3173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ภาษีบำรุงท้องที่</a:t>
            </a:r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ย้อนหลัง 6 ปี</a:t>
            </a:r>
            <a:endParaRPr lang="zh-CN" altLang="en-US" sz="45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80" name="สี่เหลี่ยมผืนผ้า 50179"/>
          <p:cNvSpPr/>
          <p:nvPr/>
        </p:nvSpPr>
        <p:spPr bwMode="auto">
          <a:xfrm>
            <a:off x="3458308" y="3669329"/>
            <a:ext cx="5685692" cy="30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81" name="สี่เหลี่ยมผืนผ้า 50180"/>
          <p:cNvSpPr/>
          <p:nvPr/>
        </p:nvSpPr>
        <p:spPr bwMode="auto">
          <a:xfrm>
            <a:off x="3458308" y="3906533"/>
            <a:ext cx="4536830" cy="230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graphicFrame>
        <p:nvGraphicFramePr>
          <p:cNvPr id="7" name="แผนภูมิ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9874437"/>
              </p:ext>
            </p:extLst>
          </p:nvPr>
        </p:nvGraphicFramePr>
        <p:xfrm>
          <a:off x="101600" y="889000"/>
          <a:ext cx="8889999" cy="5798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86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สถจ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533333"/>
              </p:ext>
            </p:extLst>
          </p:nvPr>
        </p:nvGraphicFramePr>
        <p:xfrm>
          <a:off x="14748" y="781665"/>
          <a:ext cx="9144000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6955833"/>
              </p:ext>
            </p:extLst>
          </p:nvPr>
        </p:nvGraphicFramePr>
        <p:xfrm>
          <a:off x="0" y="781665"/>
          <a:ext cx="9144000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8188"/>
          </a:xfrm>
        </p:spPr>
        <p:txBody>
          <a:bodyPr/>
          <a:lstStyle/>
          <a:p>
            <a:pPr algn="ctr"/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แนวทางการเตรียมการของ </a:t>
            </a:r>
            <a:r>
              <a:rPr lang="th-TH" sz="4500" dirty="0" err="1" smtClean="0"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4500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500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4388810"/>
              </p:ext>
            </p:extLst>
          </p:nvPr>
        </p:nvGraphicFramePr>
        <p:xfrm>
          <a:off x="0" y="781665"/>
          <a:ext cx="9144000" cy="619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0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ท้ายกระดา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FFFFFF"/>
                </a:solidFill>
              </a:rPr>
              <a:t>Company Logo</a:t>
            </a:r>
            <a:endParaRPr lang="en-US" altLang="ko-KR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910" y="2418715"/>
            <a:ext cx="7831393" cy="9387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5500" b="1" dirty="0" smtClean="0">
                <a:solidFill>
                  <a:srgbClr val="404040">
                    <a:lumMod val="50000"/>
                  </a:srgbClr>
                </a:solidFill>
                <a:latin typeface="TH SarabunIT๙" pitchFamily="34" charset="-34"/>
                <a:cs typeface="TH SarabunIT๙" pitchFamily="34" charset="-34"/>
              </a:rPr>
              <a:t>แผนดำเนินการเตรียมความพร้อม</a:t>
            </a:r>
            <a:endParaRPr lang="th-TH" sz="5500" b="1" dirty="0">
              <a:solidFill>
                <a:srgbClr val="404040">
                  <a:lumMod val="50000"/>
                </a:srgb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7263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177" y="46527"/>
            <a:ext cx="8989762" cy="609600"/>
          </a:xfrm>
        </p:spPr>
        <p:txBody>
          <a:bodyPr/>
          <a:lstStyle/>
          <a:p>
            <a:pPr algn="ctr"/>
            <a:r>
              <a:rPr lang="th-TH" dirty="0" smtClean="0"/>
              <a:t>แผนดำเนินการเตรียมความพร้อมรองรับการจัดเก็บภาษีที่ดินและสิ่งปลูกสร้างของ </a:t>
            </a:r>
            <a:r>
              <a:rPr lang="th-TH" dirty="0" err="1" smtClean="0"/>
              <a:t>สถจ</a:t>
            </a:r>
            <a:r>
              <a:rPr lang="th-TH" dirty="0" smtClean="0"/>
              <a:t>.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916322"/>
              </p:ext>
            </p:extLst>
          </p:nvPr>
        </p:nvGraphicFramePr>
        <p:xfrm>
          <a:off x="1" y="750278"/>
          <a:ext cx="9155722" cy="609868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1691"/>
                <a:gridCol w="6986954"/>
                <a:gridCol w="1817077"/>
              </a:tblGrid>
              <a:tr h="844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ที่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การดำเนินการ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ระยะเวลา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</a:tr>
              <a:tr h="779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๑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</a:rPr>
                        <a:t>ศึกษารายละเอียดร่างพระราชบัญญัติภาษีที่ดินและสิ่งปลูกสร้าง พ.ศ. ....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</a:t>
                      </a:r>
                      <a:r>
                        <a:rPr lang="th-TH" sz="25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มี.ค. 61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/>
                    </a:solidFill>
                  </a:tcPr>
                </a:tc>
              </a:tr>
              <a:tr h="9633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๒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</a:rPr>
                        <a:t>ซักซ้อมทำความเข้าใจกับ </a:t>
                      </a:r>
                      <a:r>
                        <a:rPr lang="th-TH" sz="2500" b="1" dirty="0" err="1">
                          <a:effectLst/>
                        </a:rPr>
                        <a:t>อปท</a:t>
                      </a:r>
                      <a:r>
                        <a:rPr lang="th-TH" sz="2500" b="1" dirty="0">
                          <a:effectLst/>
                        </a:rPr>
                        <a:t>. ในการดำเนินการเตรียมความพร้อมเรื่องการจัดเก็บข้อมูลรายการที่ดินและสิ่งปลูกสร้าง 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</a:t>
                      </a:r>
                      <a:r>
                        <a:rPr lang="th-TH" sz="25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เม.ย. 61</a:t>
                      </a:r>
                      <a:endParaRPr lang="en-US" sz="2500" b="1" dirty="0" smtClean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/>
                    </a:solidFill>
                  </a:tcPr>
                </a:tc>
              </a:tr>
              <a:tr h="1669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๓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</a:rPr>
                        <a:t>ซักซ้อมแนวทางการแต่งตั้งคณะกรรมการภาษีที่ดินและสิ่งปลูกสร้างประจำจังหวัด และคณะกรรมการพิจารณาอุทธรณ์</a:t>
                      </a:r>
                      <a:endParaRPr lang="en-US" sz="2500" b="1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</a:rPr>
                        <a:t>การประเมินภาษีประจำจังหวัด และหน้าที่ของคณะกรรมการฯ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พ.ค.</a:t>
                      </a:r>
                      <a:r>
                        <a:rPr lang="th-TH" sz="25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ก.ค. 61</a:t>
                      </a:r>
                      <a:endParaRPr lang="en-US" sz="2500" b="1" dirty="0" smtClean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/>
                    </a:solidFill>
                  </a:tcPr>
                </a:tc>
              </a:tr>
              <a:tr h="9272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๔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effectLst/>
                        </a:rPr>
                        <a:t>ดำเนินการคัดเลือกผู้บริหาร </a:t>
                      </a:r>
                      <a:r>
                        <a:rPr lang="th-TH" sz="2500" b="1" dirty="0" err="1">
                          <a:effectLst/>
                        </a:rPr>
                        <a:t>อปท</a:t>
                      </a:r>
                      <a:r>
                        <a:rPr lang="th-TH" sz="2500" b="1" dirty="0">
                          <a:effectLst/>
                        </a:rPr>
                        <a:t>. เพื่อเข้าร่วมเป็นกรรมการ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ก.ค.</a:t>
                      </a:r>
                      <a:r>
                        <a:rPr lang="th-TH" sz="25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ต.ค. 61</a:t>
                      </a:r>
                      <a:endParaRPr lang="en-US" sz="2500" b="1" dirty="0" smtClean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/>
                    </a:solidFill>
                  </a:tcPr>
                </a:tc>
              </a:tr>
              <a:tr h="915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๕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</a:rPr>
                        <a:t>แต่งตั้งคณะกรรมการฯ</a:t>
                      </a:r>
                      <a:endParaRPr lang="en-US" sz="2500" b="1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พ.ย.</a:t>
                      </a:r>
                      <a:r>
                        <a:rPr lang="th-TH" sz="25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ธ.ค. 61</a:t>
                      </a:r>
                      <a:endParaRPr lang="en-US" sz="2500" b="1" dirty="0" smtClean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500" b="1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en-US" sz="25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51275" marR="51275" marT="0" marB="0"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97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 bwMode="auto">
          <a:xfrm>
            <a:off x="4837471" y="4247535"/>
            <a:ext cx="4306529" cy="24629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7231" y="46527"/>
            <a:ext cx="8932984" cy="609600"/>
          </a:xfrm>
        </p:spPr>
        <p:txBody>
          <a:bodyPr/>
          <a:lstStyle/>
          <a:p>
            <a:pPr algn="ctr"/>
            <a:r>
              <a:rPr lang="th-TH" dirty="0"/>
              <a:t>แผนดำเนินการเตรียมความพร้อมรองรับการจัดเก็บภาษีที่ดินและสิ่งปลูกสร้างของ </a:t>
            </a:r>
            <a:r>
              <a:rPr lang="th-TH" dirty="0" err="1" smtClean="0"/>
              <a:t>อปท</a:t>
            </a:r>
            <a:r>
              <a:rPr lang="th-TH" dirty="0" smtClean="0"/>
              <a:t>.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7024245"/>
              </p:ext>
            </p:extLst>
          </p:nvPr>
        </p:nvGraphicFramePr>
        <p:xfrm>
          <a:off x="132735" y="815424"/>
          <a:ext cx="8908026" cy="589509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6278"/>
                <a:gridCol w="6430716"/>
                <a:gridCol w="1991032"/>
              </a:tblGrid>
              <a:tr h="398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ที่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cs typeface="Angsana New"/>
                        </a:rPr>
                        <a:t>การ</a:t>
                      </a:r>
                      <a:r>
                        <a:rPr lang="th-TH" sz="25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cs typeface="Angsana New"/>
                        </a:rPr>
                        <a:t>ดำเนินการ</a:t>
                      </a:r>
                      <a:r>
                        <a:rPr lang="en-US" sz="25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cs typeface="Angsana New"/>
                        </a:rPr>
                        <a:t> 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5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ระยะเวลา</a:t>
                      </a:r>
                      <a:endParaRPr lang="en-US" sz="2500" dirty="0">
                        <a:solidFill>
                          <a:schemeClr val="tx1"/>
                        </a:solidFill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637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</a:t>
                      </a:r>
                      <a:endParaRPr lang="en-US" sz="20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สำรวจข้อมูลที่ดินและสิ่งปลูกสร้างโดยอาศัยอำนาจตาม พ.ร.บ.ภาษีโรงเรือนและที่ดินฯ </a:t>
                      </a:r>
                      <a:endParaRPr lang="th-TH" sz="2000" b="1" dirty="0" smtClean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และ 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พ.ร.บ.ภาษีบำรุงท้องที่ฯ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ก.พ. 61</a:t>
                      </a:r>
                      <a:endParaRPr lang="en-US" sz="20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38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๒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นำข้อมูลที่ดินและสิ่งปลูก</a:t>
                      </a: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สร้างที่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สำรวจ</a:t>
                      </a: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ได้มา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จัดทำฐานข้อมูล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มี.ค. – เม.ย.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64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๓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เมื่อร่าง พ.ร.บ.ภาษีที่ดินและสิ่งปลูกสร้างมีผลใช้บังคับ กรมที่ดินจัดส่งข้อมูลรูปแปลง</a:t>
                      </a: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ที่ดิน</a:t>
                      </a:r>
                      <a:endParaRPr lang="en-US" sz="2000" b="1" dirty="0" smtClean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ให้ </a:t>
                      </a:r>
                      <a:r>
                        <a:rPr lang="th-TH" sz="2000" b="1" dirty="0" err="1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อปท</a:t>
                      </a: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. 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ภายใน ๖๐ วัน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พ.ค.</a:t>
                      </a:r>
                      <a:r>
                        <a:rPr lang="th-TH" sz="2000" b="1" baseline="0" dirty="0" smtClean="0">
                          <a:solidFill>
                            <a:schemeClr val="tx1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มิ.ย. 61</a:t>
                      </a: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๔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นำข้อมูลรูปแปลงที่ดินลงในโปรแกรมแผนที่ภาษี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ส.ค.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9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๕</a:t>
                      </a:r>
                      <a:endParaRPr lang="en-US" sz="20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แต่งตั้งเจ้าพนักงานสำรวจ และประกาศกำหนดระยะเวลาสำรวจที่ดินและสิ่งปลูกสร้าง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err="1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พ.ค</a:t>
                      </a:r>
                      <a:r>
                        <a:rPr lang="en-US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๖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สำรวจที่ดินและสิ่งปลูกสร้างภายในเขต </a:t>
                      </a:r>
                      <a:r>
                        <a:rPr lang="th-TH" sz="2000" b="1" dirty="0" err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อปท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. เพิ่มเติม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พ.ค.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พ.ย.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๗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จัดทำบัญชีรายการที่ดินและสิ่งปลูกสร้าง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มิ.ย.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 พ.ย.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๘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ประกาศบัญชีรายการที่ดินและสิ่งปลูกสร้าง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ก.ค. – พ.ย.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๙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ประชาชนตรวจสอบรายการที่ดินและสิ่งปลูกสร้างเพื่อขอแก้ไข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ก.ค. – พ.ย. 61</a:t>
                      </a:r>
                      <a:r>
                        <a:rPr lang="en-US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9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๑๐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ผู้บริหารเห็นว่าไม่ถูกต้องแก้ไข และแจ้งผู้ร้องทราบภายใน ๑๕ วัน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ก.ค. – พ.ย. 61</a:t>
                      </a:r>
                      <a:r>
                        <a:rPr lang="en-US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๑๑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 err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กรมธนา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รักษ์จัดส่งข้อมูลราคาประเมินให้ </a:t>
                      </a:r>
                      <a:r>
                        <a:rPr lang="th-TH" sz="2000" b="1" dirty="0" err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อปท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. ก่อนวันที่ ๑ ก.พ.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ธ.ค.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</a:t>
                      </a:r>
                      <a:r>
                        <a:rPr lang="en-US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 61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๑๒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 err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อปท</a:t>
                      </a: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. ประกาศราคาประเมิน อัตราภาษีที่จัดเก็บ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ธ.ค. 61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–</a:t>
                      </a:r>
                      <a:r>
                        <a:rPr lang="en-US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 </a:t>
                      </a:r>
                      <a:r>
                        <a:rPr lang="th-TH" sz="2000" b="1" baseline="0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ม.ค. 62</a:t>
                      </a:r>
                      <a:r>
                        <a:rPr lang="en-US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๑๓</a:t>
                      </a:r>
                      <a:endParaRPr lang="en-US" sz="200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แจ้งการประเมิน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ก.พ. 62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๑๔</a:t>
                      </a:r>
                      <a:endParaRPr lang="en-US" sz="2000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ผู้เสียภาษีชำระภาษีภายในเดือนเมษายน 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/>
                          <a:ea typeface="Times New Roman"/>
                          <a:cs typeface="Angsana New"/>
                        </a:rPr>
                        <a:t>ก.พ. – เม.ย. 62</a:t>
                      </a:r>
                      <a:r>
                        <a:rPr lang="en-US" sz="2000" b="1" dirty="0">
                          <a:effectLst/>
                          <a:highlight>
                            <a:srgbClr val="00FF00"/>
                          </a:highlight>
                          <a:latin typeface="TH SarabunPSK"/>
                          <a:ea typeface="Times New Roman"/>
                          <a:cs typeface="Angsana New"/>
                        </a:rPr>
                        <a:t> </a:t>
                      </a:r>
                      <a:endParaRPr lang="en-US" sz="2000" b="1" dirty="0">
                        <a:effectLst/>
                        <a:latin typeface="TH SarabunPSK"/>
                        <a:ea typeface="Times New Roman"/>
                        <a:cs typeface="Angsana New"/>
                      </a:endParaRPr>
                    </a:p>
                  </a:txBody>
                  <a:tcPr marL="47258" marR="47258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สี่เหลี่ยมผืนผ้า 3"/>
          <p:cNvSpPr/>
          <p:nvPr/>
        </p:nvSpPr>
        <p:spPr bwMode="auto">
          <a:xfrm>
            <a:off x="6622026" y="4454013"/>
            <a:ext cx="2625213" cy="193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771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01600"/>
            <a:ext cx="7848600" cy="609600"/>
          </a:xfrm>
        </p:spPr>
        <p:txBody>
          <a:bodyPr/>
          <a:lstStyle/>
          <a:p>
            <a:pPr algn="ctr"/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ผลการจัดเก็บ</a:t>
            </a:r>
            <a:r>
              <a:rPr lang="th-TH" altLang="zh-CN" sz="4500" dirty="0" smtClean="0">
                <a:solidFill>
                  <a:srgbClr val="F2ACD9"/>
                </a:solidFill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ภาษีป้าย</a:t>
            </a:r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ย้อนหลัง 6 ปี</a:t>
            </a:r>
            <a:endParaRPr lang="zh-CN" altLang="en-US" sz="45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80" name="สี่เหลี่ยมผืนผ้า 50179"/>
          <p:cNvSpPr/>
          <p:nvPr/>
        </p:nvSpPr>
        <p:spPr bwMode="auto">
          <a:xfrm>
            <a:off x="3458308" y="3669329"/>
            <a:ext cx="5685692" cy="30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81" name="สี่เหลี่ยมผืนผ้า 50180"/>
          <p:cNvSpPr/>
          <p:nvPr/>
        </p:nvSpPr>
        <p:spPr bwMode="auto">
          <a:xfrm>
            <a:off x="3458308" y="3906533"/>
            <a:ext cx="4536830" cy="230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graphicFrame>
        <p:nvGraphicFramePr>
          <p:cNvPr id="8" name="แผนภูมิ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4877444"/>
              </p:ext>
            </p:extLst>
          </p:nvPr>
        </p:nvGraphicFramePr>
        <p:xfrm>
          <a:off x="99266" y="897814"/>
          <a:ext cx="8930434" cy="5789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644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สี่เหลี่ยมผืนผ้า 50181"/>
          <p:cNvSpPr/>
          <p:nvPr/>
        </p:nvSpPr>
        <p:spPr bwMode="auto">
          <a:xfrm>
            <a:off x="3704492" y="3259023"/>
            <a:ext cx="5439508" cy="34286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730" y="101600"/>
            <a:ext cx="8667870" cy="609600"/>
          </a:xfrm>
        </p:spPr>
        <p:txBody>
          <a:bodyPr/>
          <a:lstStyle/>
          <a:p>
            <a:pPr algn="ctr"/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ปัญหาการจัดเก็บภาษีในปัจจุบัน (เทศบาล และ </a:t>
            </a:r>
            <a:r>
              <a:rPr lang="th-TH" altLang="zh-CN" sz="4500" dirty="0" err="1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อบต</a:t>
            </a:r>
            <a:r>
              <a:rPr lang="th-TH" altLang="zh-CN" sz="4500" dirty="0" smtClean="0">
                <a:latin typeface="TH SarabunPSK" pitchFamily="34" charset="-34"/>
                <a:ea typeface="굴림" pitchFamily="34" charset="-127"/>
                <a:cs typeface="TH SarabunPSK" pitchFamily="34" charset="-34"/>
              </a:rPr>
              <a:t>.)</a:t>
            </a:r>
            <a:endParaRPr lang="zh-CN" altLang="en-US" sz="4500" dirty="0">
              <a:latin typeface="TH SarabunPSK" pitchFamily="34" charset="-34"/>
              <a:ea typeface="굴림" pitchFamily="34" charset="-127"/>
              <a:cs typeface="TH SarabunPSK" pitchFamily="34" charset="-34"/>
            </a:endParaRPr>
          </a:p>
        </p:txBody>
      </p:sp>
      <p:sp>
        <p:nvSpPr>
          <p:cNvPr id="50180" name="สี่เหลี่ยมผืนผ้า 50179"/>
          <p:cNvSpPr/>
          <p:nvPr/>
        </p:nvSpPr>
        <p:spPr bwMode="auto">
          <a:xfrm>
            <a:off x="3458308" y="3669329"/>
            <a:ext cx="5685692" cy="301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50181" name="สี่เหลี่ยมผืนผ้า 50180"/>
          <p:cNvSpPr/>
          <p:nvPr/>
        </p:nvSpPr>
        <p:spPr bwMode="auto">
          <a:xfrm>
            <a:off x="3458308" y="3906533"/>
            <a:ext cx="4536830" cy="230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28984"/>
              </p:ext>
            </p:extLst>
          </p:nvPr>
        </p:nvGraphicFramePr>
        <p:xfrm>
          <a:off x="187570" y="1008183"/>
          <a:ext cx="8804031" cy="5579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007"/>
                <a:gridCol w="3248812"/>
                <a:gridCol w="3571212"/>
              </a:tblGrid>
              <a:tr h="824683">
                <a:tc>
                  <a:txBody>
                    <a:bodyPr/>
                    <a:lstStyle/>
                    <a:p>
                      <a:pPr algn="ctr"/>
                      <a:r>
                        <a:rPr lang="th-TH" sz="3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ปัญหา</a:t>
                      </a:r>
                      <a:endParaRPr lang="th-TH" sz="3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ภาษีโรงเรือนและที่ดิน</a:t>
                      </a:r>
                      <a:endParaRPr lang="th-TH" sz="3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ภาษีบำรุงท้องที่</a:t>
                      </a:r>
                      <a:endParaRPr lang="th-TH" sz="3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24683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ฐานภาษี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ซ้ำซ้อนกับภาษีเงินได้            ที่เก็บจากรายได้ค่าเช่า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ราคาปานกลางที่ดินไม่มีการปรับปรุงตั้งแต่ปี 2521-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2524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24683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อัตราภาษี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 12.5/ปี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คิดรวมเครื่องจักรเป็นส่วน</a:t>
                      </a:r>
                      <a:r>
                        <a:rPr lang="th-TH" sz="3200" b="1" baseline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ควบ     ถูก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มองว่าเป็นอัตราสูง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spc="-5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มีลักษณะถอดถอย ไม่เป็นธรรม</a:t>
                      </a:r>
                      <a:endParaRPr lang="th-TH" sz="3200" b="1" spc="-50" baseline="0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24683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การยกเว้นหรือเลี่ยงภาษี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ผู้ใช้โรงเรือนอยู่อาศัยและปล่อยว่างไม่ต้องเสียภาษี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การลดหย่อน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50 </a:t>
                      </a:r>
                      <a:r>
                        <a:rPr lang="th-TH" sz="3200" b="1" baseline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ตร.ว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 – 5 ไร่</a:t>
                      </a:r>
                      <a:r>
                        <a:rPr lang="th-TH" sz="3200" b="1" spc="-5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ทำให้หลายแห่งได้รับการยกเว้น</a:t>
                      </a:r>
                      <a:endParaRPr lang="th-TH" sz="3200" b="1" spc="-50" baseline="0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24683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อื่นๆ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ใช้ดุลพินิจสูง</a:t>
                      </a:r>
                      <a:r>
                        <a:rPr lang="th-TH" sz="32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เปิดช่องการทุจริต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32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การยกเว้นที่ดินทางการเกษตรเปิดช่องให้คนรวยได้ประโยชน์</a:t>
                      </a:r>
                      <a:endParaRPr lang="th-TH" sz="32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73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ัวแทนเนื้อหา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530680"/>
              </p:ext>
            </p:extLst>
          </p:nvPr>
        </p:nvGraphicFramePr>
        <p:xfrm>
          <a:off x="-1" y="2005780"/>
          <a:ext cx="9143999" cy="3784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734016"/>
            <a:ext cx="9143999" cy="707886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4000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+mn-ea"/>
                <a:cs typeface="TH SarabunPSK" pitchFamily="34" charset="-34"/>
              </a:rPr>
              <a:t>หลักการสำคัญและสาระสำคัญของภาษีที่ดินและสิ่งปลูกสร้าง</a:t>
            </a:r>
          </a:p>
        </p:txBody>
      </p:sp>
    </p:spTree>
    <p:extLst>
      <p:ext uri="{BB962C8B-B14F-4D97-AF65-F5344CB8AC3E}">
        <p14:creationId xmlns:p14="http://schemas.microsoft.com/office/powerpoint/2010/main" val="408036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ference_3">
  <a:themeElements>
    <a:clrScheme name="Conference_3 1">
      <a:dk1>
        <a:srgbClr val="4D4D4D"/>
      </a:dk1>
      <a:lt1>
        <a:srgbClr val="FFFFFF"/>
      </a:lt1>
      <a:dk2>
        <a:srgbClr val="F2EF62"/>
      </a:dk2>
      <a:lt2>
        <a:srgbClr val="DDDDDD"/>
      </a:lt2>
      <a:accent1>
        <a:srgbClr val="8FAD2F"/>
      </a:accent1>
      <a:accent2>
        <a:srgbClr val="DBE8B2"/>
      </a:accent2>
      <a:accent3>
        <a:srgbClr val="FFFFFF"/>
      </a:accent3>
      <a:accent4>
        <a:srgbClr val="404040"/>
      </a:accent4>
      <a:accent5>
        <a:srgbClr val="C6D3AD"/>
      </a:accent5>
      <a:accent6>
        <a:srgbClr val="C6D2A1"/>
      </a:accent6>
      <a:hlink>
        <a:srgbClr val="BAD16F"/>
      </a:hlink>
      <a:folHlink>
        <a:srgbClr val="507800"/>
      </a:folHlink>
    </a:clrScheme>
    <a:fontScheme name="Conference_3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ea typeface="굴림" pitchFamily="34" charset="-127"/>
          </a:defRPr>
        </a:defPPr>
      </a:lstStyle>
    </a:lnDef>
  </a:objectDefaults>
  <a:extraClrSchemeLst>
    <a:extraClrScheme>
      <a:clrScheme name="Conference_3 1">
        <a:dk1>
          <a:srgbClr val="4D4D4D"/>
        </a:dk1>
        <a:lt1>
          <a:srgbClr val="FFFFFF"/>
        </a:lt1>
        <a:dk2>
          <a:srgbClr val="F2EF62"/>
        </a:dk2>
        <a:lt2>
          <a:srgbClr val="DDDDDD"/>
        </a:lt2>
        <a:accent1>
          <a:srgbClr val="8FAD2F"/>
        </a:accent1>
        <a:accent2>
          <a:srgbClr val="DBE8B2"/>
        </a:accent2>
        <a:accent3>
          <a:srgbClr val="FFFFFF"/>
        </a:accent3>
        <a:accent4>
          <a:srgbClr val="404040"/>
        </a:accent4>
        <a:accent5>
          <a:srgbClr val="C6D3AD"/>
        </a:accent5>
        <a:accent6>
          <a:srgbClr val="C6D2A1"/>
        </a:accent6>
        <a:hlink>
          <a:srgbClr val="BAD16F"/>
        </a:hlink>
        <a:folHlink>
          <a:srgbClr val="507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ference_3 2">
        <a:dk1>
          <a:srgbClr val="4D4D4D"/>
        </a:dk1>
        <a:lt1>
          <a:srgbClr val="FFFFFF"/>
        </a:lt1>
        <a:dk2>
          <a:srgbClr val="F4D18A"/>
        </a:dk2>
        <a:lt2>
          <a:srgbClr val="DDDDDD"/>
        </a:lt2>
        <a:accent1>
          <a:srgbClr val="B99633"/>
        </a:accent1>
        <a:accent2>
          <a:srgbClr val="EDE5D1"/>
        </a:accent2>
        <a:accent3>
          <a:srgbClr val="FFFFFF"/>
        </a:accent3>
        <a:accent4>
          <a:srgbClr val="404040"/>
        </a:accent4>
        <a:accent5>
          <a:srgbClr val="D9C9AD"/>
        </a:accent5>
        <a:accent6>
          <a:srgbClr val="D7CFBD"/>
        </a:accent6>
        <a:hlink>
          <a:srgbClr val="DAC896"/>
        </a:hlink>
        <a:folHlink>
          <a:srgbClr val="7761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ference_3 3">
        <a:dk1>
          <a:srgbClr val="4D4D4D"/>
        </a:dk1>
        <a:lt1>
          <a:srgbClr val="FFFFFF"/>
        </a:lt1>
        <a:dk2>
          <a:srgbClr val="61C2F3"/>
        </a:dk2>
        <a:lt2>
          <a:srgbClr val="DDDDDD"/>
        </a:lt2>
        <a:accent1>
          <a:srgbClr val="5968D7"/>
        </a:accent1>
        <a:accent2>
          <a:srgbClr val="BECDEA"/>
        </a:accent2>
        <a:accent3>
          <a:srgbClr val="FFFFFF"/>
        </a:accent3>
        <a:accent4>
          <a:srgbClr val="404040"/>
        </a:accent4>
        <a:accent5>
          <a:srgbClr val="B5B9E8"/>
        </a:accent5>
        <a:accent6>
          <a:srgbClr val="ACBAD4"/>
        </a:accent6>
        <a:hlink>
          <a:srgbClr val="93A8EB"/>
        </a:hlink>
        <a:folHlink>
          <a:srgbClr val="1300A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1374</TotalTime>
  <Words>3951</Words>
  <Application>Microsoft Office PowerPoint</Application>
  <PresentationFormat>นำเสนอทางหน้าจอ (4:3)</PresentationFormat>
  <Paragraphs>464</Paragraphs>
  <Slides>65</Slides>
  <Notes>5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65</vt:i4>
      </vt:variant>
    </vt:vector>
  </HeadingPairs>
  <TitlesOfParts>
    <vt:vector size="66" baseType="lpstr">
      <vt:lpstr>Conference_3</vt:lpstr>
      <vt:lpstr>ภาษีที่ดินและสิ่งปลูกสร้าง </vt:lpstr>
      <vt:lpstr>หัวข้อการบรรยาย</vt:lpstr>
      <vt:lpstr>งานนำเสนอ PowerPoint</vt:lpstr>
      <vt:lpstr>งานนำเสนอ PowerPoint</vt:lpstr>
      <vt:lpstr>ผลการจัดเก็บภาษีโรงเรือนและที่ดินของ อปท. ย้อนหลัง 6 ปี</vt:lpstr>
      <vt:lpstr>ผลการจัดเก็บภาษีบำรุงท้องที่ย้อนหลัง 6 ปี</vt:lpstr>
      <vt:lpstr>ผลการจัดเก็บภาษีป้ายย้อนหลัง 6 ปี</vt:lpstr>
      <vt:lpstr>ปัญหาการจัดเก็บภาษีในปัจจุบัน (เทศบาล และ อบต.)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ฐานภาษีที่ดินและสิ่งปลูกสร้าง</vt:lpstr>
      <vt:lpstr>อัตราภาษีที่ดินและสิ่งปลูกสร้าง (1)</vt:lpstr>
      <vt:lpstr>อัตราภาษีที่ดินและสิ่งปลูกสร้าง (2)</vt:lpstr>
      <vt:lpstr>อัตราภาษีที่ดินและสิ่งปลูกสร้าง (3)</vt:lpstr>
      <vt:lpstr>อัตราภาษีที่ดินและสิ่งปลูกสร้าง (4)</vt:lpstr>
      <vt:lpstr>ร่าง พ.ร.บ.ภาษีที่ดินและสิ่งปลูกสร้าง พ.ศ. ....</vt:lpstr>
      <vt:lpstr>การลดและการยกเว้นภาษี (1) </vt:lpstr>
      <vt:lpstr>การลดและการยกเว้นภาษี (2) </vt:lpstr>
      <vt:lpstr>การลดและการยกเว้นภาษี (3) </vt:lpstr>
      <vt:lpstr>งานนำเสนอ PowerPoint</vt:lpstr>
      <vt:lpstr>งานนำเสนอ PowerPoint</vt:lpstr>
      <vt:lpstr>การลดและการยกเว้นภาษี (4)</vt:lpstr>
      <vt:lpstr>งานนำเสนอ PowerPoint</vt:lpstr>
      <vt:lpstr>ขั้นตอนการจัดเก็บภาษี (1) </vt:lpstr>
      <vt:lpstr>ขั้นตอนการจัดเก็บภาษี (2) </vt:lpstr>
      <vt:lpstr>ขั้นตอนการจัดเก็บภาษี (3) </vt:lpstr>
      <vt:lpstr>ขั้นตอนการจัดเก็บภาษี (4) </vt:lpstr>
      <vt:lpstr>ขั้นตอนการจัดเก็บภาษี (6) </vt:lpstr>
      <vt:lpstr>ขั้นตอนการจัดเก็บภาษี (7) </vt:lpstr>
      <vt:lpstr>ขั้นตอนการจัดเก็บภาษี (8) </vt:lpstr>
      <vt:lpstr>ขั้นตอนการจัดเก็บภาษี (9) </vt:lpstr>
      <vt:lpstr>การประเมิน และการชำระภาษี (1) </vt:lpstr>
      <vt:lpstr>การประเมินและการชำระ (2) </vt:lpstr>
      <vt:lpstr>ภาษีค้างชำระ (1) </vt:lpstr>
      <vt:lpstr>ภาษีค้างชำระ (2) </vt:lpstr>
      <vt:lpstr>ภาษีค้างชำระ (3) </vt:lpstr>
      <vt:lpstr>เบี้ยปรับและเงินเพิ่ม (1)  </vt:lpstr>
      <vt:lpstr>เบี้ยปรับและเงินเพิ่ม (2)  </vt:lpstr>
      <vt:lpstr>เบี้ยปรับและเงินเพิ่ม (3)  </vt:lpstr>
      <vt:lpstr>การคัดค้านและการอุทธรณ์ภาษี (1)  </vt:lpstr>
      <vt:lpstr>การคัดค้านและการอุทธรณ์ภาษี (2)  </vt:lpstr>
      <vt:lpstr>งานนำเสนอ PowerPoint</vt:lpstr>
      <vt:lpstr>งานนำเสนอ PowerPoint</vt:lpstr>
      <vt:lpstr>การคัดค้านและการอุทธรณ์ภาษี (3)  </vt:lpstr>
      <vt:lpstr>คณะกรรมการวินิจฉัยภาษีที่ดินและสิ่งปลูกสร้าง (1)</vt:lpstr>
      <vt:lpstr>คณะกรรมการวินิจฉัยภาษีที่ดินและสิ่งปลูกสร้าง (2)</vt:lpstr>
      <vt:lpstr>บทเฉพาะกาล </vt:lpstr>
      <vt:lpstr>งานนำเสนอ PowerPoint</vt:lpstr>
      <vt:lpstr> แนวทางการเตรียมการของ สถ.</vt:lpstr>
      <vt:lpstr>งานนำเสนอ PowerPoint</vt:lpstr>
      <vt:lpstr>งานนำเสนอ PowerPoint</vt:lpstr>
      <vt:lpstr>แนวทางการเตรียมการของ สถ. (ต่อ)</vt:lpstr>
      <vt:lpstr>แนวทางการเตรียมการของ สถ. (ต่อ)</vt:lpstr>
      <vt:lpstr>แนวทางการเตรียมการของ สถจ.</vt:lpstr>
      <vt:lpstr>แนวทางการเตรียมการของ อปท.</vt:lpstr>
      <vt:lpstr>แนวทางการเตรียมการของ อปท.</vt:lpstr>
      <vt:lpstr>งานนำเสนอ PowerPoint</vt:lpstr>
      <vt:lpstr>แผนดำเนินการเตรียมความพร้อมรองรับการจัดเก็บภาษีที่ดินและสิ่งปลูกสร้างของ สถจ.</vt:lpstr>
      <vt:lpstr>แผนดำเนินการเตรียมความพร้อมรองรับการจัดเก็บภาษีที่ดินและสิ่งปลูกสร้างของ อปท.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พ.ร.บ.ภาษีที่ดินและสิ่งปลูกสร้าง พ.ศ. ....</dc:title>
  <dc:creator>User01</dc:creator>
  <cp:lastModifiedBy>User01</cp:lastModifiedBy>
  <cp:revision>103</cp:revision>
  <cp:lastPrinted>2017-12-12T02:38:48Z</cp:lastPrinted>
  <dcterms:created xsi:type="dcterms:W3CDTF">2017-11-28T07:55:07Z</dcterms:created>
  <dcterms:modified xsi:type="dcterms:W3CDTF">2018-01-11T06:14:41Z</dcterms:modified>
</cp:coreProperties>
</file>